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0"/>
  </p:notesMasterIdLst>
  <p:sldIdLst>
    <p:sldId id="256" r:id="rId2"/>
    <p:sldId id="257" r:id="rId3"/>
    <p:sldId id="295" r:id="rId4"/>
    <p:sldId id="259" r:id="rId5"/>
    <p:sldId id="261" r:id="rId6"/>
    <p:sldId id="262" r:id="rId7"/>
    <p:sldId id="296" r:id="rId8"/>
    <p:sldId id="263" r:id="rId9"/>
    <p:sldId id="297" r:id="rId10"/>
    <p:sldId id="264" r:id="rId11"/>
    <p:sldId id="298"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45" autoAdjust="0"/>
    <p:restoredTop sz="93651" autoAdjust="0"/>
  </p:normalViewPr>
  <p:slideViewPr>
    <p:cSldViewPr snapToGrid="0">
      <p:cViewPr>
        <p:scale>
          <a:sx n="66" d="100"/>
          <a:sy n="66" d="100"/>
        </p:scale>
        <p:origin x="2136" y="24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 Id="rId3"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8.emf"/><Relationship Id="rId2"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642708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916e6f6b5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g7916e6f6b5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916e6f6b5_3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7916e6f6b5_3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916e6f6b5_3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7916e6f6b5_3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7916e6f6b5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7916e6f6b5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7916e6f6b5_3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7916e6f6b5_3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916e6f6b5_3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7916e6f6b5_3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916e6f6b5_3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7916e6f6b5_3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916e6f6b5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7916e6f6b5_0_4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916e6f6b5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916e6f6b5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916e6f6b5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7916e6f6b5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 sz="1200" b="0" i="0" u="none" strike="noStrike" cap="none">
                <a:solidFill>
                  <a:schemeClr val="dk1"/>
                </a:solidFill>
                <a:latin typeface="Calibri"/>
                <a:ea typeface="Calibri"/>
                <a:cs typeface="Calibri"/>
                <a:sym typeface="Calibri"/>
              </a:rPr>
              <a:t>Presenter – Chapter President</a:t>
            </a:r>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 sz="1200" b="0" i="0" u="none" strike="noStrike" cap="none">
                <a:solidFill>
                  <a:schemeClr val="dk1"/>
                </a:solidFill>
                <a:latin typeface="Calibri"/>
                <a:ea typeface="Calibri"/>
                <a:cs typeface="Calibri"/>
                <a:sym typeface="Calibri"/>
              </a:rPr>
              <a:t>Highlight titles and names (</a:t>
            </a:r>
            <a:r>
              <a:rPr lang="en"/>
              <a:t>photos</a:t>
            </a:r>
            <a:r>
              <a:rPr lang="en" sz="1200" b="0" i="0" u="none" strike="noStrike" cap="none">
                <a:solidFill>
                  <a:schemeClr val="dk1"/>
                </a:solidFill>
                <a:latin typeface="Calibri"/>
                <a:ea typeface="Calibri"/>
                <a:cs typeface="Calibri"/>
                <a:sym typeface="Calibri"/>
              </a:rPr>
              <a:t> which are great if you have them) of each officer.</a:t>
            </a:r>
            <a:endParaRPr/>
          </a:p>
          <a:p>
            <a:pPr marL="0" marR="0" lvl="0" indent="0" algn="l" rtl="0">
              <a:lnSpc>
                <a:spcPct val="100000"/>
              </a:lnSpc>
              <a:spcBef>
                <a:spcPts val="0"/>
              </a:spcBef>
              <a:spcAft>
                <a:spcPts val="0"/>
              </a:spcAft>
              <a:buClr>
                <a:schemeClr val="dk1"/>
              </a:buClr>
              <a:buSzPts val="1400"/>
              <a:buFont typeface="Calibri"/>
              <a:buNone/>
            </a:pPr>
            <a:r>
              <a:rPr lang="en" sz="1200" b="0" i="0" u="none" strike="noStrike" cap="none">
                <a:solidFill>
                  <a:schemeClr val="dk1"/>
                </a:solidFill>
                <a:latin typeface="Calibri"/>
                <a:ea typeface="Calibri"/>
                <a:cs typeface="Calibri"/>
                <a:sym typeface="Calibri"/>
              </a:rPr>
              <a:t>*Instruct each officer to walk up to the front of the room when the person presenting reads their name and title. All officers should have on their NSN pendant, in addition to a name badge at the event. </a:t>
            </a:r>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68" name="Google Shape;268;g7916e6f6b5_0_15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916e6f6b5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7916e6f6b5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Presenter – VP of Business Development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This slide should have </a:t>
            </a:r>
            <a:r>
              <a:rPr lang="en"/>
              <a:t>logos</a:t>
            </a:r>
            <a:r>
              <a:rPr lang="en" sz="1200" b="0" i="0" u="none" strike="noStrike" cap="none">
                <a:solidFill>
                  <a:schemeClr val="dk1"/>
                </a:solidFill>
                <a:latin typeface="Calibri"/>
                <a:ea typeface="Calibri"/>
                <a:cs typeface="Calibri"/>
                <a:sym typeface="Calibri"/>
              </a:rPr>
              <a:t> of 201</a:t>
            </a:r>
            <a:r>
              <a:rPr lang="en"/>
              <a:t>9</a:t>
            </a:r>
            <a:r>
              <a:rPr lang="en" sz="1200" b="0" i="0" u="none" strike="noStrike" cap="none">
                <a:solidFill>
                  <a:schemeClr val="dk1"/>
                </a:solidFill>
                <a:latin typeface="Calibri"/>
                <a:ea typeface="Calibri"/>
                <a:cs typeface="Calibri"/>
                <a:sym typeface="Calibri"/>
              </a:rPr>
              <a:t> sponsors</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Each attending sponsor should have 1-2 minutes on mic</a:t>
            </a:r>
            <a:endParaRPr sz="1200" b="0" i="0" u="none" strike="noStrike" cap="none">
              <a:solidFill>
                <a:schemeClr val="dk1"/>
              </a:solidFill>
              <a:latin typeface="Calibri"/>
              <a:ea typeface="Calibri"/>
              <a:cs typeface="Calibri"/>
              <a:sym typeface="Calibri"/>
            </a:endParaRPr>
          </a:p>
        </p:txBody>
      </p:sp>
      <p:sp>
        <p:nvSpPr>
          <p:cNvPr id="292" name="Google Shape;292;g7916e6f6b5_0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916e6f6b5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g7916e6f6b5_3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16e6f6b5_0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7916e6f6b5_0_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r>
              <a:rPr lang="en" sz="1200" b="0" i="0" u="none" strike="noStrike" cap="none">
                <a:solidFill>
                  <a:schemeClr val="dk1"/>
                </a:solidFill>
                <a:latin typeface="Calibri"/>
                <a:ea typeface="Calibri"/>
                <a:cs typeface="Calibri"/>
                <a:sym typeface="Calibri"/>
              </a:rPr>
              <a:t>Presenter – Marketing</a:t>
            </a:r>
            <a:endParaRPr sz="1200" b="0" i="0" u="none" strike="noStrike" cap="none">
              <a:solidFill>
                <a:schemeClr val="dk1"/>
              </a:solidFill>
              <a:latin typeface="Calibri"/>
              <a:ea typeface="Calibri"/>
              <a:cs typeface="Calibri"/>
              <a:sym typeface="Calibri"/>
            </a:endParaRPr>
          </a:p>
        </p:txBody>
      </p:sp>
      <p:sp>
        <p:nvSpPr>
          <p:cNvPr id="303" name="Google Shape;303;g7916e6f6b5_0_31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Font typeface="Calibri"/>
              <a:buNone/>
            </a:pPr>
            <a:fld id="{00000000-1234-1234-1234-123412341234}" type="slidenum">
              <a:rPr lang="en"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91b1092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91b1092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916e6f6b5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7916e6f6b5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916e6f6b5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7916e6f6b5_0_4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916e6f6b5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916e6f6b5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91b1092a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91b1092a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Oct</a:t>
            </a:r>
            <a:r>
              <a:rPr lang="en-US" baseline="0" dirty="0" smtClean="0"/>
              <a:t> 1999 Newsletter</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91b1092a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91b1092a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Oct</a:t>
            </a:r>
            <a:r>
              <a:rPr lang="en-US" baseline="0" dirty="0" smtClean="0"/>
              <a:t> 1999 Newsletter</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91b1092a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91b1092a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smtClean="0"/>
              <a:t>2004 3 Peat – Accepting for pam</a:t>
            </a:r>
          </a:p>
          <a:p>
            <a:pPr marL="0" lvl="0" indent="0" algn="l" rtl="0">
              <a:spcBef>
                <a:spcPts val="0"/>
              </a:spcBef>
              <a:spcAft>
                <a:spcPts val="0"/>
              </a:spcAft>
              <a:buNone/>
            </a:pPr>
            <a:endParaRPr lang="en-US" baseline="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91b1092a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91b1092a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Coy #3</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916e6f6b5_3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7916e6f6b5_3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916e6f6b5_3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7916e6f6b5_3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FFC000"/>
            </a:solidFill>
            <a:prstDash val="solid"/>
            <a:miter lim="8000"/>
            <a:headEnd type="none" w="sm" len="sm"/>
            <a:tailEnd type="none" w="sm" len="sm"/>
          </a:ln>
        </p:spPr>
      </p:sp>
      <p:sp>
        <p:nvSpPr>
          <p:cNvPr id="12" name="Google Shape;12;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FFC000"/>
            </a:solidFill>
            <a:prstDash val="solid"/>
            <a:miter lim="8000"/>
            <a:headEnd type="none" w="sm" len="sm"/>
            <a:tailEnd type="none" w="sm" len="sm"/>
          </a:ln>
        </p:spPr>
      </p:sp>
      <p:sp>
        <p:nvSpPr>
          <p:cNvPr id="13" name="Google Shape;13;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4" name="Google Shape;14;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C000"/>
              </a:buClr>
              <a:buSzPts val="16000"/>
              <a:buNone/>
              <a:defRPr sz="16000">
                <a:solidFill>
                  <a:srgbClr val="FFC000"/>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5" name="Google Shape;55;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609600" y="205978"/>
            <a:ext cx="7924800" cy="8574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lt1"/>
              </a:buClr>
              <a:buSzPts val="4200"/>
              <a:buFont typeface="Arial Narrow"/>
              <a:buNone/>
              <a:defRPr sz="2300" b="0" i="0" u="none" strike="noStrike" cap="none">
                <a:solidFill>
                  <a:schemeClr val="lt1"/>
                </a:solidFill>
                <a:latin typeface="Arial Narrow"/>
                <a:ea typeface="Arial Narrow"/>
                <a:cs typeface="Arial Narrow"/>
                <a:sym typeface="Arial Narrow"/>
              </a:defRPr>
            </a:lvl1pPr>
            <a:lvl2pPr marL="0" marR="0" lvl="1" indent="0" algn="l" rtl="0">
              <a:spcBef>
                <a:spcPts val="0"/>
              </a:spcBef>
              <a:spcAft>
                <a:spcPts val="0"/>
              </a:spcAft>
              <a:buSzPts val="4200"/>
              <a:buNone/>
              <a:defRPr sz="1400" b="0" i="0" u="none" strike="noStrike" cap="none">
                <a:solidFill>
                  <a:schemeClr val="lt2"/>
                </a:solidFill>
              </a:defRPr>
            </a:lvl2pPr>
            <a:lvl3pPr marL="0" marR="0" lvl="2" indent="0" algn="l" rtl="0">
              <a:spcBef>
                <a:spcPts val="0"/>
              </a:spcBef>
              <a:spcAft>
                <a:spcPts val="0"/>
              </a:spcAft>
              <a:buSzPts val="4200"/>
              <a:buNone/>
              <a:defRPr sz="1400" b="0" i="0" u="none" strike="noStrike" cap="none">
                <a:solidFill>
                  <a:schemeClr val="lt2"/>
                </a:solidFill>
              </a:defRPr>
            </a:lvl3pPr>
            <a:lvl4pPr marL="0" marR="0" lvl="3" indent="0" algn="l" rtl="0">
              <a:spcBef>
                <a:spcPts val="0"/>
              </a:spcBef>
              <a:spcAft>
                <a:spcPts val="0"/>
              </a:spcAft>
              <a:buSzPts val="4200"/>
              <a:buNone/>
              <a:defRPr sz="1400" b="0" i="0" u="none" strike="noStrike" cap="none">
                <a:solidFill>
                  <a:schemeClr val="lt2"/>
                </a:solidFill>
              </a:defRPr>
            </a:lvl4pPr>
            <a:lvl5pPr marL="0" marR="0" lvl="4" indent="0" algn="l" rtl="0">
              <a:spcBef>
                <a:spcPts val="0"/>
              </a:spcBef>
              <a:spcAft>
                <a:spcPts val="0"/>
              </a:spcAft>
              <a:buSzPts val="4200"/>
              <a:buNone/>
              <a:defRPr sz="1400" b="0" i="0" u="none" strike="noStrike" cap="none">
                <a:solidFill>
                  <a:schemeClr val="lt2"/>
                </a:solidFill>
              </a:defRPr>
            </a:lvl5pPr>
            <a:lvl6pPr marL="0" marR="0" lvl="5" indent="0" algn="l" rtl="0">
              <a:spcBef>
                <a:spcPts val="0"/>
              </a:spcBef>
              <a:spcAft>
                <a:spcPts val="0"/>
              </a:spcAft>
              <a:buSzPts val="4200"/>
              <a:buNone/>
              <a:defRPr sz="1400" b="0" i="0" u="none" strike="noStrike" cap="none">
                <a:solidFill>
                  <a:schemeClr val="lt2"/>
                </a:solidFill>
              </a:defRPr>
            </a:lvl6pPr>
            <a:lvl7pPr marL="0" marR="0" lvl="6" indent="0" algn="l" rtl="0">
              <a:spcBef>
                <a:spcPts val="0"/>
              </a:spcBef>
              <a:spcAft>
                <a:spcPts val="0"/>
              </a:spcAft>
              <a:buSzPts val="4200"/>
              <a:buNone/>
              <a:defRPr sz="1400" b="0" i="0" u="none" strike="noStrike" cap="none">
                <a:solidFill>
                  <a:schemeClr val="lt2"/>
                </a:solidFill>
              </a:defRPr>
            </a:lvl7pPr>
            <a:lvl8pPr marL="0" marR="0" lvl="7" indent="0" algn="l" rtl="0">
              <a:spcBef>
                <a:spcPts val="0"/>
              </a:spcBef>
              <a:spcAft>
                <a:spcPts val="0"/>
              </a:spcAft>
              <a:buSzPts val="4200"/>
              <a:buNone/>
              <a:defRPr sz="1400" b="0" i="0" u="none" strike="noStrike" cap="none">
                <a:solidFill>
                  <a:schemeClr val="lt2"/>
                </a:solidFill>
              </a:defRPr>
            </a:lvl8pPr>
            <a:lvl9pPr marL="0" marR="0" lvl="8" indent="0" algn="l" rtl="0">
              <a:spcBef>
                <a:spcPts val="0"/>
              </a:spcBef>
              <a:spcAft>
                <a:spcPts val="0"/>
              </a:spcAft>
              <a:buSzPts val="4200"/>
              <a:buNone/>
              <a:defRPr sz="1400" b="0" i="0" u="none" strike="noStrike" cap="none">
                <a:solidFill>
                  <a:schemeClr val="lt2"/>
                </a:solidFill>
              </a:defRPr>
            </a:lvl9pPr>
          </a:lstStyle>
          <a:p>
            <a:endParaRPr/>
          </a:p>
        </p:txBody>
      </p:sp>
      <p:sp>
        <p:nvSpPr>
          <p:cNvPr id="61" name="Google Shape;61;p13"/>
          <p:cNvSpPr txBox="1">
            <a:spLocks noGrp="1"/>
          </p:cNvSpPr>
          <p:nvPr>
            <p:ph type="dt" idx="10"/>
          </p:nvPr>
        </p:nvSpPr>
        <p:spPr>
          <a:xfrm>
            <a:off x="5715000" y="4767263"/>
            <a:ext cx="15240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strike="noStrike">
                <a:solidFill>
                  <a:schemeClr val="lt1"/>
                </a:solidFill>
                <a:latin typeface="Arial Narrow"/>
                <a:ea typeface="Arial Narrow"/>
                <a:cs typeface="Arial Narrow"/>
                <a:sym typeface="Arial Narrow"/>
              </a:defRPr>
            </a:lvl1pPr>
            <a:lvl2pPr marL="342900" marR="0" lvl="1"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2pPr>
            <a:lvl3pPr marL="685800" marR="0" lvl="2"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3pPr>
            <a:lvl4pPr marL="1028700" marR="0" lvl="3"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4pPr>
            <a:lvl5pPr marL="1371600" marR="0" lvl="4"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5pPr>
            <a:lvl6pPr marL="1714500" marR="0" lvl="5"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6pPr>
            <a:lvl7pPr marL="2057400" marR="0" lvl="6"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7pPr>
            <a:lvl8pPr marL="2400300" marR="0" lvl="7"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8pPr>
            <a:lvl9pPr marL="2743200" marR="0" lvl="8"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9pPr>
          </a:lstStyle>
          <a:p>
            <a:endParaRPr/>
          </a:p>
        </p:txBody>
      </p:sp>
      <p:sp>
        <p:nvSpPr>
          <p:cNvPr id="62" name="Google Shape;62;p13"/>
          <p:cNvSpPr txBox="1">
            <a:spLocks noGrp="1"/>
          </p:cNvSpPr>
          <p:nvPr>
            <p:ph type="ftr" idx="11"/>
          </p:nvPr>
        </p:nvSpPr>
        <p:spPr>
          <a:xfrm>
            <a:off x="609600" y="4767263"/>
            <a:ext cx="28956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cap="none">
                <a:solidFill>
                  <a:schemeClr val="lt1"/>
                </a:solidFill>
                <a:latin typeface="Arial Narrow"/>
                <a:ea typeface="Arial Narrow"/>
                <a:cs typeface="Arial Narrow"/>
                <a:sym typeface="Arial Narrow"/>
              </a:defRPr>
            </a:lvl1pPr>
            <a:lvl2pPr marL="342900" marR="0" lvl="1"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2pPr>
            <a:lvl3pPr marL="685800" marR="0" lvl="2"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3pPr>
            <a:lvl4pPr marL="1028700" marR="0" lvl="3"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4pPr>
            <a:lvl5pPr marL="1371600" marR="0" lvl="4"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5pPr>
            <a:lvl6pPr marL="1714500" marR="0" lvl="5"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6pPr>
            <a:lvl7pPr marL="2057400" marR="0" lvl="6"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7pPr>
            <a:lvl8pPr marL="2400300" marR="0" lvl="7"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8pPr>
            <a:lvl9pPr marL="2743200" marR="0" lvl="8" indent="0" algn="l" rtl="0">
              <a:spcBef>
                <a:spcPts val="0"/>
              </a:spcBef>
              <a:spcAft>
                <a:spcPts val="0"/>
              </a:spcAft>
              <a:buSzPts val="1100"/>
              <a:buNone/>
              <a:defRPr sz="1400" b="0" i="0" u="none" strike="noStrike" cap="none">
                <a:solidFill>
                  <a:schemeClr val="lt1"/>
                </a:solidFill>
                <a:latin typeface="Arial Narrow"/>
                <a:ea typeface="Arial Narrow"/>
                <a:cs typeface="Arial Narrow"/>
                <a:sym typeface="Arial Narrow"/>
              </a:defRPr>
            </a:lvl9pPr>
          </a:lstStyle>
          <a:p>
            <a:endParaRPr/>
          </a:p>
        </p:txBody>
      </p:sp>
      <p:sp>
        <p:nvSpPr>
          <p:cNvPr id="63" name="Google Shape;63;p13"/>
          <p:cNvSpPr txBox="1">
            <a:spLocks noGrp="1"/>
          </p:cNvSpPr>
          <p:nvPr>
            <p:ph type="sldNum" idx="12"/>
          </p:nvPr>
        </p:nvSpPr>
        <p:spPr>
          <a:xfrm>
            <a:off x="7543800" y="4767263"/>
            <a:ext cx="990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Arial Narrow"/>
                <a:ea typeface="Arial Narrow"/>
                <a:cs typeface="Arial Narrow"/>
                <a:sym typeface="Arial Narrow"/>
              </a:defRPr>
            </a:lvl1pPr>
            <a:lvl2pPr marL="0" marR="0" lvl="1" indent="0" algn="r" rtl="0">
              <a:spcBef>
                <a:spcPts val="0"/>
              </a:spcBef>
              <a:buNone/>
              <a:defRPr sz="800">
                <a:solidFill>
                  <a:schemeClr val="lt1"/>
                </a:solidFill>
                <a:latin typeface="Arial Narrow"/>
                <a:ea typeface="Arial Narrow"/>
                <a:cs typeface="Arial Narrow"/>
                <a:sym typeface="Arial Narrow"/>
              </a:defRPr>
            </a:lvl2pPr>
            <a:lvl3pPr marL="0" marR="0" lvl="2" indent="0" algn="r" rtl="0">
              <a:spcBef>
                <a:spcPts val="0"/>
              </a:spcBef>
              <a:buNone/>
              <a:defRPr sz="800">
                <a:solidFill>
                  <a:schemeClr val="lt1"/>
                </a:solidFill>
                <a:latin typeface="Arial Narrow"/>
                <a:ea typeface="Arial Narrow"/>
                <a:cs typeface="Arial Narrow"/>
                <a:sym typeface="Arial Narrow"/>
              </a:defRPr>
            </a:lvl3pPr>
            <a:lvl4pPr marL="0" marR="0" lvl="3" indent="0" algn="r" rtl="0">
              <a:spcBef>
                <a:spcPts val="0"/>
              </a:spcBef>
              <a:buNone/>
              <a:defRPr sz="800">
                <a:solidFill>
                  <a:schemeClr val="lt1"/>
                </a:solidFill>
                <a:latin typeface="Arial Narrow"/>
                <a:ea typeface="Arial Narrow"/>
                <a:cs typeface="Arial Narrow"/>
                <a:sym typeface="Arial Narrow"/>
              </a:defRPr>
            </a:lvl4pPr>
            <a:lvl5pPr marL="0" marR="0" lvl="4" indent="0" algn="r" rtl="0">
              <a:spcBef>
                <a:spcPts val="0"/>
              </a:spcBef>
              <a:buNone/>
              <a:defRPr sz="800">
                <a:solidFill>
                  <a:schemeClr val="lt1"/>
                </a:solidFill>
                <a:latin typeface="Arial Narrow"/>
                <a:ea typeface="Arial Narrow"/>
                <a:cs typeface="Arial Narrow"/>
                <a:sym typeface="Arial Narrow"/>
              </a:defRPr>
            </a:lvl5pPr>
            <a:lvl6pPr marL="0" marR="0" lvl="5" indent="0" algn="r" rtl="0">
              <a:spcBef>
                <a:spcPts val="0"/>
              </a:spcBef>
              <a:buNone/>
              <a:defRPr sz="800">
                <a:solidFill>
                  <a:schemeClr val="lt1"/>
                </a:solidFill>
                <a:latin typeface="Arial Narrow"/>
                <a:ea typeface="Arial Narrow"/>
                <a:cs typeface="Arial Narrow"/>
                <a:sym typeface="Arial Narrow"/>
              </a:defRPr>
            </a:lvl6pPr>
            <a:lvl7pPr marL="0" marR="0" lvl="6" indent="0" algn="r" rtl="0">
              <a:spcBef>
                <a:spcPts val="0"/>
              </a:spcBef>
              <a:buNone/>
              <a:defRPr sz="800">
                <a:solidFill>
                  <a:schemeClr val="lt1"/>
                </a:solidFill>
                <a:latin typeface="Arial Narrow"/>
                <a:ea typeface="Arial Narrow"/>
                <a:cs typeface="Arial Narrow"/>
                <a:sym typeface="Arial Narrow"/>
              </a:defRPr>
            </a:lvl7pPr>
            <a:lvl8pPr marL="0" marR="0" lvl="7" indent="0" algn="r" rtl="0">
              <a:spcBef>
                <a:spcPts val="0"/>
              </a:spcBef>
              <a:buNone/>
              <a:defRPr sz="800">
                <a:solidFill>
                  <a:schemeClr val="lt1"/>
                </a:solidFill>
                <a:latin typeface="Arial Narrow"/>
                <a:ea typeface="Arial Narrow"/>
                <a:cs typeface="Arial Narrow"/>
                <a:sym typeface="Arial Narrow"/>
              </a:defRPr>
            </a:lvl8pPr>
            <a:lvl9pPr marL="0" marR="0" lvl="8" indent="0" algn="r" rtl="0">
              <a:spcBef>
                <a:spcPts val="0"/>
              </a:spcBef>
              <a:buNone/>
              <a:defRPr sz="800">
                <a:solidFill>
                  <a:schemeClr val="lt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3"/>
          <p:cNvSpPr txBox="1">
            <a:spLocks noGrp="1"/>
          </p:cNvSpPr>
          <p:nvPr>
            <p:ph type="body" idx="1"/>
          </p:nvPr>
        </p:nvSpPr>
        <p:spPr>
          <a:xfrm>
            <a:off x="609600" y="1200150"/>
            <a:ext cx="7924800" cy="30861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00000"/>
              </a:lnSpc>
              <a:spcBef>
                <a:spcPts val="300"/>
              </a:spcBef>
              <a:spcAft>
                <a:spcPts val="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1pPr>
            <a:lvl2pPr marL="914400" marR="0" lvl="1" indent="-311150" algn="l" rtl="0">
              <a:lnSpc>
                <a:spcPct val="100000"/>
              </a:lnSpc>
              <a:spcBef>
                <a:spcPts val="500"/>
              </a:spcBef>
              <a:spcAft>
                <a:spcPts val="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2pPr>
            <a:lvl3pPr marL="1371600" marR="0" lvl="2" indent="-311150" algn="l" rtl="0">
              <a:lnSpc>
                <a:spcPct val="100000"/>
              </a:lnSpc>
              <a:spcBef>
                <a:spcPts val="500"/>
              </a:spcBef>
              <a:spcAft>
                <a:spcPts val="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3pPr>
            <a:lvl4pPr marL="1828800" marR="0" lvl="3" indent="-311150" algn="l" rtl="0">
              <a:lnSpc>
                <a:spcPct val="100000"/>
              </a:lnSpc>
              <a:spcBef>
                <a:spcPts val="500"/>
              </a:spcBef>
              <a:spcAft>
                <a:spcPts val="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4pPr>
            <a:lvl5pPr marL="2286000" marR="0" lvl="4" indent="-311150" algn="l" rtl="0">
              <a:lnSpc>
                <a:spcPct val="100000"/>
              </a:lnSpc>
              <a:spcBef>
                <a:spcPts val="500"/>
              </a:spcBef>
              <a:spcAft>
                <a:spcPts val="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5pPr>
            <a:lvl6pPr marL="2743200" marR="0" lvl="5" indent="-311150" algn="l" rtl="0">
              <a:lnSpc>
                <a:spcPct val="100000"/>
              </a:lnSpc>
              <a:spcBef>
                <a:spcPts val="500"/>
              </a:spcBef>
              <a:spcAft>
                <a:spcPts val="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6pPr>
            <a:lvl7pPr marL="3200400" marR="0" lvl="6" indent="-311150" algn="l" rtl="0">
              <a:lnSpc>
                <a:spcPct val="100000"/>
              </a:lnSpc>
              <a:spcBef>
                <a:spcPts val="500"/>
              </a:spcBef>
              <a:spcAft>
                <a:spcPts val="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7pPr>
            <a:lvl8pPr marL="3657600" marR="0" lvl="7" indent="-311150" algn="l" rtl="0">
              <a:lnSpc>
                <a:spcPct val="100000"/>
              </a:lnSpc>
              <a:spcBef>
                <a:spcPts val="500"/>
              </a:spcBef>
              <a:spcAft>
                <a:spcPts val="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8pPr>
            <a:lvl9pPr marL="4114800" marR="0" lvl="8" indent="-311150" algn="l" rtl="0">
              <a:lnSpc>
                <a:spcPct val="100000"/>
              </a:lnSpc>
              <a:spcBef>
                <a:spcPts val="500"/>
              </a:spcBef>
              <a:spcAft>
                <a:spcPts val="500"/>
              </a:spcAft>
              <a:buClr>
                <a:schemeClr val="lt2"/>
              </a:buClr>
              <a:buSzPts val="1300"/>
              <a:buFont typeface="Arial"/>
              <a:buChar char="•"/>
              <a:defRPr sz="1300" b="0" i="0" u="none" strike="noStrike" cap="none">
                <a:solidFill>
                  <a:schemeClr val="lt1"/>
                </a:solidFill>
                <a:latin typeface="Arial Narrow"/>
                <a:ea typeface="Arial Narrow"/>
                <a:cs typeface="Arial Narrow"/>
                <a:sym typeface="Arial Narrow"/>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FFC000"/>
            </a:solidFill>
            <a:prstDash val="solid"/>
            <a:miter lim="8000"/>
            <a:headEnd type="none" w="sm" len="sm"/>
            <a:tailEnd type="none" w="sm" len="sm"/>
          </a:ln>
        </p:spPr>
      </p:sp>
      <p:sp>
        <p:nvSpPr>
          <p:cNvPr id="18" name="Google Shape;18;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FFC000"/>
            </a:solidFill>
            <a:prstDash val="solid"/>
            <a:miter lim="8000"/>
            <a:headEnd type="none" w="sm" len="sm"/>
            <a:tailEnd type="none" w="sm" len="sm"/>
          </a:ln>
        </p:spPr>
      </p:sp>
      <p:sp>
        <p:nvSpPr>
          <p:cNvPr id="19" name="Google Shape;19;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4" name="Google Shape;24;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8" name="Google Shape;28;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6" name="Google Shape;36;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p:nvPr/>
        </p:nvSpPr>
        <p:spPr>
          <a:xfrm>
            <a:off x="0" y="5045700"/>
            <a:ext cx="9144000" cy="978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25"/>
            <a:ext cx="4572000" cy="51435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5" name="Google Shape;45;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C000"/>
              </a:buClr>
              <a:buSzPts val="4200"/>
              <a:buNone/>
              <a:defRPr>
                <a:solidFill>
                  <a:srgbClr val="FFC000"/>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6" name="Google Shape;46;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sz="1400">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8236953" y="4636187"/>
            <a:ext cx="784200" cy="44761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400">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jpeg"/><Relationship Id="rId10" Type="http://schemas.openxmlformats.org/officeDocument/2006/relationships/image" Target="../media/image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88.jpeg"/><Relationship Id="rId11" Type="http://schemas.openxmlformats.org/officeDocument/2006/relationships/image" Target="../media/image89.jp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gif"/><Relationship Id="rId6" Type="http://schemas.openxmlformats.org/officeDocument/2006/relationships/image" Target="../media/image93.jpg"/><Relationship Id="rId7" Type="http://schemas.openxmlformats.org/officeDocument/2006/relationships/image" Target="../media/image94.jpe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1" Type="http://schemas.openxmlformats.org/officeDocument/2006/relationships/hyperlink" Target="https://www.facebook.com/groups/2396058350427788/about/" TargetMode="External"/><Relationship Id="rId12" Type="http://schemas.openxmlformats.org/officeDocument/2006/relationships/hyperlink" Target="https://www.youtube.com/channel/UCvkMSfUoKFjctBGV1jyc2Ag" TargetMode="External"/><Relationship Id="rId13"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linkedin.com/groups/2822498/" TargetMode="External"/><Relationship Id="rId4" Type="http://schemas.openxmlformats.org/officeDocument/2006/relationships/image" Target="../media/image95.png"/><Relationship Id="rId5" Type="http://schemas.openxmlformats.org/officeDocument/2006/relationships/hyperlink" Target="https://www.facebook.com/nsnchicago/" TargetMode="External"/><Relationship Id="rId6" Type="http://schemas.openxmlformats.org/officeDocument/2006/relationships/image" Target="../media/image96.png"/><Relationship Id="rId7" Type="http://schemas.openxmlformats.org/officeDocument/2006/relationships/hyperlink" Target="https://www.instagram.com/nsnchicago/" TargetMode="External"/><Relationship Id="rId8" Type="http://schemas.openxmlformats.org/officeDocument/2006/relationships/image" Target="../media/image97.png"/><Relationship Id="rId9" Type="http://schemas.openxmlformats.org/officeDocument/2006/relationships/hyperlink" Target="NULL" TargetMode="External"/><Relationship Id="rId10" Type="http://schemas.openxmlformats.org/officeDocument/2006/relationships/image" Target="../media/image9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5.emf"/><Relationship Id="rId6" Type="http://schemas.openxmlformats.org/officeDocument/2006/relationships/oleObject" Target="../embeddings/oleObject2.bin"/><Relationship Id="rId7" Type="http://schemas.openxmlformats.org/officeDocument/2006/relationships/image" Target="../media/image6.emf"/><Relationship Id="rId8" Type="http://schemas.openxmlformats.org/officeDocument/2006/relationships/oleObject" Target="../embeddings/oleObject3.bin"/><Relationship Id="rId9"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8.emf"/><Relationship Id="rId6" Type="http://schemas.openxmlformats.org/officeDocument/2006/relationships/oleObject" Target="../embeddings/oleObject5.bin"/><Relationship Id="rId7" Type="http://schemas.openxmlformats.org/officeDocument/2006/relationships/image" Target="../media/image9.emf"/><Relationship Id="rId8" Type="http://schemas.openxmlformats.org/officeDocument/2006/relationships/oleObject" Target="../embeddings/oleObject6.bin"/><Relationship Id="rId9" Type="http://schemas.openxmlformats.org/officeDocument/2006/relationships/image" Target="../media/image10.emf"/><Relationship Id="rId10" Type="http://schemas.openxmlformats.org/officeDocument/2006/relationships/oleObject" Target="../embeddings/oleObject7.bin"/><Relationship Id="rId11"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0275" y="400875"/>
            <a:ext cx="8839204" cy="44411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4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5125" name="Picture 5" descr="C:\Users\DJ\OneDrive - resumeonpar.com\NSN\Pictures\Past Pictures\More 20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7173" y="1720211"/>
            <a:ext cx="4566827" cy="3423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DJ\OneDrive - resumeonpar.com\NSN\Pictures\Past Pictures\Coy #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89806" y="-25983"/>
            <a:ext cx="3420097" cy="256083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J\OneDrive - resumeonpar.com\NSN\Pictures\Past Pictures\2008 Posing with lifetime member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9" y="1981455"/>
            <a:ext cx="4218316" cy="31620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J\OneDrive - resumeonpar.com\NSN\Pictures\Past Pictures\2008 State of org agai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57194" y="0"/>
            <a:ext cx="4519257" cy="2931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DJ\OneDrive - resumeonpar.com\NSN\Pictures\WCW 2017\20170518 Women Crushing in the Workplace -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07637" y="-1"/>
            <a:ext cx="3336363" cy="22242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J\OneDrive - resumeonpar.com\NSN\Pictures\WCW 2017\20170518 Women Crushing in the Workplace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2984602" cy="198973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DJ\OneDrive - resumeonpar.com\NSN\Pictures\2013 NSN Chapter of the yea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989735"/>
            <a:ext cx="2984602" cy="198973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DJ\Downloads\20180419_NSN_DinnerWithNSN-13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4008" y="0"/>
            <a:ext cx="3416954" cy="227796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J\OneDrive - resumeonpar.com\NSN\Pictures\WCW 2017\20170518 Women Crushing in the Workplace -2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79426" y="1857874"/>
            <a:ext cx="2382718" cy="1588478"/>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DJ\Downloads\IMG_3525.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57929" y="3033553"/>
            <a:ext cx="2813261" cy="2109946"/>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DJ\OneDrive - resumeonpar.com\NSN\Pictures\photo 2 (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97570" y="3446352"/>
            <a:ext cx="2546430" cy="1697148"/>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DJ\Downloads\20180419_NSN_DinnerWithNSN-127.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 y="3692806"/>
            <a:ext cx="2176040" cy="145069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Users\DJ\Downloads\20170518 Women Crushing in the Workplace -38.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05440" y="2224241"/>
            <a:ext cx="2375233" cy="158348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DJ\Downloads\Copy of Copy of Copy of Copy of 20181018 Art of the Hustle Part II-15.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15646" y="3015986"/>
            <a:ext cx="3087235" cy="2145080"/>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C:\Users\DJ\Downloads\IMG_16091.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029420" y="1484864"/>
            <a:ext cx="1650005" cy="220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14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6"/>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 Look Back at 2019</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170" name="Google Shape;170;p37"/>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pic>
        <p:nvPicPr>
          <p:cNvPr id="171" name="Google Shape;171;p37" descr="C:\Users\DJ\Documents\NSN\Flyers\Jazz Brunch 2019.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3009281" cy="4091940"/>
          </a:xfrm>
          <a:prstGeom prst="rect">
            <a:avLst/>
          </a:prstGeom>
          <a:noFill/>
          <a:ln>
            <a:noFill/>
          </a:ln>
        </p:spPr>
      </p:pic>
      <p:pic>
        <p:nvPicPr>
          <p:cNvPr id="172" name="Google Shape;172;p37" descr="C:\Users\DJ\OneDrive - resumeonpar.com\NSN\Pictures\Jazz Brunch 2019 Pics\20190202_NSN Jazz Brunch-59.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09281" y="0"/>
            <a:ext cx="3690992" cy="2667000"/>
          </a:xfrm>
          <a:prstGeom prst="rect">
            <a:avLst/>
          </a:prstGeom>
          <a:noFill/>
          <a:ln>
            <a:noFill/>
          </a:ln>
        </p:spPr>
      </p:pic>
      <p:pic>
        <p:nvPicPr>
          <p:cNvPr id="173" name="Google Shape;173;p37" descr="C:\Users\DJ\OneDrive - resumeonpar.com\NSN\Pictures\Jazz Brunch 2019 Pics\20190202_NSN Jazz Brunch-84.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38266" y="3304932"/>
            <a:ext cx="2705734" cy="1838569"/>
          </a:xfrm>
          <a:prstGeom prst="rect">
            <a:avLst/>
          </a:prstGeom>
          <a:noFill/>
          <a:ln>
            <a:noFill/>
          </a:ln>
        </p:spPr>
      </p:pic>
      <p:pic>
        <p:nvPicPr>
          <p:cNvPr id="174" name="Google Shape;174;p37" descr="C:\Users\DJ\OneDrive - resumeonpar.com\NSN\Pictures\Jazz Brunch 2019 Pics\20190202_NSN Jazz Brunch-35.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3050357"/>
            <a:ext cx="3139716" cy="2093144"/>
          </a:xfrm>
          <a:prstGeom prst="rect">
            <a:avLst/>
          </a:prstGeom>
          <a:noFill/>
          <a:ln>
            <a:noFill/>
          </a:ln>
        </p:spPr>
      </p:pic>
      <p:pic>
        <p:nvPicPr>
          <p:cNvPr id="175" name="Google Shape;175;p37" descr="C:\Users\DJ\OneDrive - resumeonpar.com\NSN\Pictures\Jazz Brunch 2019 Pics\20190202_NSN Jazz Brunch-38.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123753" y="1492220"/>
            <a:ext cx="3021419" cy="2014279"/>
          </a:xfrm>
          <a:prstGeom prst="rect">
            <a:avLst/>
          </a:prstGeom>
          <a:noFill/>
          <a:ln>
            <a:noFill/>
          </a:ln>
        </p:spPr>
      </p:pic>
      <p:pic>
        <p:nvPicPr>
          <p:cNvPr id="176" name="Google Shape;176;p37" descr="C:\Users\DJ\OneDrive - resumeonpar.com\NSN\Pictures\Jazz Brunch 2019 Pics\20190202_NSN Jazz Brunch-40.jp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438265" y="1"/>
            <a:ext cx="2706907" cy="1804604"/>
          </a:xfrm>
          <a:prstGeom prst="rect">
            <a:avLst/>
          </a:prstGeom>
          <a:noFill/>
          <a:ln>
            <a:noFill/>
          </a:ln>
        </p:spPr>
      </p:pic>
      <p:pic>
        <p:nvPicPr>
          <p:cNvPr id="177" name="Google Shape;177;p37" descr="C:\Users\DJ\OneDrive - resumeonpar.com\NSN\Pictures\Jazz Brunch 2019 Pics\20190202_NSN Jazz Brunch-26.jp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495107" y="2499360"/>
            <a:ext cx="3966212" cy="2644141"/>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8"/>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183" name="Google Shape;183;p38"/>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pic>
        <p:nvPicPr>
          <p:cNvPr id="184" name="Google Shape;184;p38" descr="C:\Users\DJ\Documents\NSN\Flyers\Women Crushing the Workplace 2019.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402595" cy="3079432"/>
          </a:xfrm>
          <a:prstGeom prst="rect">
            <a:avLst/>
          </a:prstGeom>
          <a:noFill/>
          <a:ln>
            <a:noFill/>
          </a:ln>
        </p:spPr>
      </p:pic>
      <p:pic>
        <p:nvPicPr>
          <p:cNvPr id="185" name="Google Shape;185;p38" descr="C:\Users\DJ\OneDrive - resumeonpar.com\NSN\Pictures\WCW 2019 Pics\Panel 24.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21628" y="-12802"/>
            <a:ext cx="2522373" cy="1681582"/>
          </a:xfrm>
          <a:prstGeom prst="rect">
            <a:avLst/>
          </a:prstGeom>
          <a:noFill/>
          <a:ln>
            <a:noFill/>
          </a:ln>
        </p:spPr>
      </p:pic>
      <p:pic>
        <p:nvPicPr>
          <p:cNvPr id="186" name="Google Shape;186;p38" descr="C:\Users\DJ\OneDrive - resumeonpar.com\NSN\Pictures\WCW 2019 Pics\Donna 1.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56559" y="2796431"/>
            <a:ext cx="3520606" cy="2347070"/>
          </a:xfrm>
          <a:prstGeom prst="rect">
            <a:avLst/>
          </a:prstGeom>
          <a:noFill/>
          <a:ln>
            <a:noFill/>
          </a:ln>
        </p:spPr>
      </p:pic>
      <p:pic>
        <p:nvPicPr>
          <p:cNvPr id="187" name="Google Shape;187;p38" descr="C:\Users\DJ\OneDrive - resumeonpar.com\NSN\Pictures\WCW 2019 Pics\Kelly 1.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3079432"/>
            <a:ext cx="3276600" cy="2184400"/>
          </a:xfrm>
          <a:prstGeom prst="rect">
            <a:avLst/>
          </a:prstGeom>
          <a:noFill/>
          <a:ln>
            <a:noFill/>
          </a:ln>
        </p:spPr>
      </p:pic>
      <p:pic>
        <p:nvPicPr>
          <p:cNvPr id="188" name="Google Shape;188;p38" descr="C:\Users\DJ\OneDrive - resumeonpar.com\NSN\Pictures\WCW 2019 Pics\Panel 8.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345765" y="15238"/>
            <a:ext cx="4354834" cy="2903222"/>
          </a:xfrm>
          <a:prstGeom prst="rect">
            <a:avLst/>
          </a:prstGeom>
          <a:noFill/>
          <a:ln>
            <a:noFill/>
          </a:ln>
        </p:spPr>
      </p:pic>
      <p:pic>
        <p:nvPicPr>
          <p:cNvPr id="189" name="Google Shape;189;p38" descr="C:\Users\DJ\OneDrive - resumeonpar.com\NSN\Pictures\WCW 2019 Pics\Taylor 1.jp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161932" y="1510144"/>
            <a:ext cx="2982068" cy="2038498"/>
          </a:xfrm>
          <a:prstGeom prst="rect">
            <a:avLst/>
          </a:prstGeom>
          <a:noFill/>
          <a:ln>
            <a:noFill/>
          </a:ln>
        </p:spPr>
      </p:pic>
      <p:pic>
        <p:nvPicPr>
          <p:cNvPr id="190" name="Google Shape;190;p38" descr="C:\Users\DJ\OneDrive - resumeonpar.com\NSN\Pictures\WCW 2019 Pics\Panel 28.jp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163945" y="3156796"/>
            <a:ext cx="2980055" cy="1986704"/>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9"/>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196" name="Google Shape;196;p39"/>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pic>
        <p:nvPicPr>
          <p:cNvPr id="197" name="Google Shape;197;p39" descr="C:\Users\DJ\Documents\NSN\Flyers\Growth Experience Workshop 2019.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
            <a:ext cx="2657856" cy="3322320"/>
          </a:xfrm>
          <a:prstGeom prst="rect">
            <a:avLst/>
          </a:prstGeom>
          <a:noFill/>
          <a:ln>
            <a:noFill/>
          </a:ln>
        </p:spPr>
      </p:pic>
      <p:pic>
        <p:nvPicPr>
          <p:cNvPr id="198" name="Google Shape;198;p39" descr="C:\Users\DJ\OneDrive - resumeonpar.com\NSN\Pictures\Growth Experience Workshop 2019 Pics\DSCN8802(1).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4054" y="2316797"/>
            <a:ext cx="3768939" cy="2826704"/>
          </a:xfrm>
          <a:prstGeom prst="rect">
            <a:avLst/>
          </a:prstGeom>
          <a:noFill/>
          <a:ln>
            <a:noFill/>
          </a:ln>
        </p:spPr>
      </p:pic>
      <p:pic>
        <p:nvPicPr>
          <p:cNvPr id="199" name="Google Shape;199;p39" descr="C:\Users\DJ\OneDrive - resumeonpar.com\NSN\Pictures\Growth Experience Workshop 2019 Pics\DSCN8835.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57856" y="-1"/>
            <a:ext cx="3439858" cy="2579893"/>
          </a:xfrm>
          <a:prstGeom prst="rect">
            <a:avLst/>
          </a:prstGeom>
          <a:noFill/>
          <a:ln>
            <a:noFill/>
          </a:ln>
        </p:spPr>
      </p:pic>
      <p:pic>
        <p:nvPicPr>
          <p:cNvPr id="200" name="Google Shape;200;p39" descr="C:\Users\DJ\OneDrive - resumeonpar.com\NSN\Pictures\Growth Experience Workshop 2019 Pics\DSCN8853(1).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844427" y="0"/>
            <a:ext cx="3299574" cy="2474680"/>
          </a:xfrm>
          <a:prstGeom prst="rect">
            <a:avLst/>
          </a:prstGeom>
          <a:noFill/>
          <a:ln>
            <a:noFill/>
          </a:ln>
        </p:spPr>
      </p:pic>
      <p:pic>
        <p:nvPicPr>
          <p:cNvPr id="201" name="Google Shape;201;p39" descr="C:\Users\DJ\OneDrive - resumeonpar.com\NSN\Pictures\Growth Experience Workshop 2019 Pics\IMG9514941(1).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023972" y="2316796"/>
            <a:ext cx="2120028" cy="2826704"/>
          </a:xfrm>
          <a:prstGeom prst="rect">
            <a:avLst/>
          </a:prstGeom>
          <a:noFill/>
          <a:ln>
            <a:noFill/>
          </a:ln>
        </p:spPr>
      </p:pic>
      <p:pic>
        <p:nvPicPr>
          <p:cNvPr id="202" name="Google Shape;202;p39" descr="C:\Users\DJ\OneDrive - resumeonpar.com\NSN\Pictures\Growth Experience Workshop 2019 Pics\20190518_120552 - Copy.jp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 y="2451736"/>
            <a:ext cx="3589019" cy="269176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0"/>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208" name="Google Shape;208;p40"/>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pic>
        <p:nvPicPr>
          <p:cNvPr id="209" name="Google Shape;209;p40" descr="C:\Users\DJ\Documents\NSN\Flyers\NSN Annual Membership Appreciation Day 06_22_2019.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3131820" cy="3131820"/>
          </a:xfrm>
          <a:prstGeom prst="rect">
            <a:avLst/>
          </a:prstGeom>
          <a:noFill/>
          <a:ln>
            <a:noFill/>
          </a:ln>
        </p:spPr>
      </p:pic>
      <p:pic>
        <p:nvPicPr>
          <p:cNvPr id="210" name="Google Shape;210;p40" descr="C:\Users\DJ\OneDrive - resumeonpar.com\NSN\Pictures\Membership Appreciation Day  2019 Pics\Membership Appreciation 4.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100" y="2734349"/>
            <a:ext cx="2288124" cy="2698925"/>
          </a:xfrm>
          <a:prstGeom prst="rect">
            <a:avLst/>
          </a:prstGeom>
          <a:noFill/>
          <a:ln>
            <a:noFill/>
          </a:ln>
        </p:spPr>
      </p:pic>
      <p:pic>
        <p:nvPicPr>
          <p:cNvPr id="211" name="Google Shape;211;p40" descr="C:\Users\DJ\OneDrive - resumeonpar.com\NSN\Pictures\Membership Appreciation Day  2019 Pics\Membership Appreciation 6.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31821" y="1"/>
            <a:ext cx="4008120" cy="3058975"/>
          </a:xfrm>
          <a:prstGeom prst="rect">
            <a:avLst/>
          </a:prstGeom>
          <a:noFill/>
          <a:ln>
            <a:noFill/>
          </a:ln>
        </p:spPr>
      </p:pic>
      <p:pic>
        <p:nvPicPr>
          <p:cNvPr id="212" name="Google Shape;212;p40" descr="C:\Users\DJ\OneDrive - resumeonpar.com\NSN\Pictures\Membership Appreciation Day  2019 Pics\Membeership Appreciation 5.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34406" y="2987040"/>
            <a:ext cx="2932209" cy="2156460"/>
          </a:xfrm>
          <a:prstGeom prst="rect">
            <a:avLst/>
          </a:prstGeom>
          <a:noFill/>
          <a:ln>
            <a:noFill/>
          </a:ln>
        </p:spPr>
      </p:pic>
      <p:pic>
        <p:nvPicPr>
          <p:cNvPr id="213" name="Google Shape;213;p40" descr="C:\Users\DJ\OneDrive - resumeonpar.com\NSN\Pictures\Membership Appreciation Day  2019 Pics\Membership Appreciation 1.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 y="2874147"/>
            <a:ext cx="4034407" cy="2269353"/>
          </a:xfrm>
          <a:prstGeom prst="rect">
            <a:avLst/>
          </a:prstGeom>
          <a:noFill/>
          <a:ln>
            <a:noFill/>
          </a:ln>
        </p:spPr>
      </p:pic>
      <p:pic>
        <p:nvPicPr>
          <p:cNvPr id="214" name="Google Shape;214;p40" descr="C:\Users\DJ\OneDrive - resumeonpar.com\NSN\Pictures\Membership Appreciation Day  2019 Pics\Membership Appreciation 3.jp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966615" y="0"/>
            <a:ext cx="2169621" cy="2892828"/>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220" name="Google Shape;220;p4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pic>
        <p:nvPicPr>
          <p:cNvPr id="221" name="Google Shape;221;p41" descr="C:\Users\DJ\Documents\NSN\Flyers\Speed Interviewing Ev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667000" cy="5096653"/>
          </a:xfrm>
          <a:prstGeom prst="rect">
            <a:avLst/>
          </a:prstGeom>
          <a:noFill/>
          <a:ln>
            <a:noFill/>
          </a:ln>
        </p:spPr>
      </p:pic>
      <p:pic>
        <p:nvPicPr>
          <p:cNvPr id="222" name="Google Shape;222;p41" descr="C:\Users\DJ\OneDrive - resumeonpar.com\NSN\Pictures\Maximizing your ROI_Speed Iterviewing 2019 Pics\IMG-2629.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613660" y="0"/>
            <a:ext cx="3007360" cy="2255520"/>
          </a:xfrm>
          <a:prstGeom prst="rect">
            <a:avLst/>
          </a:prstGeom>
          <a:noFill/>
          <a:ln>
            <a:noFill/>
          </a:ln>
        </p:spPr>
      </p:pic>
      <p:pic>
        <p:nvPicPr>
          <p:cNvPr id="223" name="Google Shape;223;p41" descr="C:\Users\DJ\OneDrive - resumeonpar.com\NSN\Pictures\Maximizing your ROI_Speed Iterviewing 2019 Pics\IMG-2632.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34001" y="0"/>
            <a:ext cx="3809999" cy="2857499"/>
          </a:xfrm>
          <a:prstGeom prst="rect">
            <a:avLst/>
          </a:prstGeom>
          <a:noFill/>
          <a:ln>
            <a:noFill/>
          </a:ln>
        </p:spPr>
      </p:pic>
      <p:pic>
        <p:nvPicPr>
          <p:cNvPr id="224" name="Google Shape;224;p41" descr="C:\Users\DJ\OneDrive - resumeonpar.com\NSN\Pictures\Maximizing your ROI_Speed Iterviewing 2019 Pics\IMG-2659.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70396" y="2763297"/>
            <a:ext cx="3173604" cy="2380203"/>
          </a:xfrm>
          <a:prstGeom prst="rect">
            <a:avLst/>
          </a:prstGeom>
          <a:noFill/>
          <a:ln>
            <a:noFill/>
          </a:ln>
        </p:spPr>
      </p:pic>
      <p:pic>
        <p:nvPicPr>
          <p:cNvPr id="225" name="Google Shape;225;p41" descr="C:\Users\DJ\OneDrive - resumeonpar.com\NSN\Pictures\Maximizing your ROI_Speed Iterviewing 2019 Pics\IMG-2638.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268220" y="2255520"/>
            <a:ext cx="3850640" cy="288798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231" name="Google Shape;231;p42"/>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pic>
        <p:nvPicPr>
          <p:cNvPr id="232" name="Google Shape;232;p42" descr="C:\Users\DJ\Documents\NSN\Flyers\2019-Keynote E-Flyer.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00" y="0"/>
            <a:ext cx="2567901" cy="3131574"/>
          </a:xfrm>
          <a:prstGeom prst="rect">
            <a:avLst/>
          </a:prstGeom>
          <a:noFill/>
          <a:ln>
            <a:noFill/>
          </a:ln>
        </p:spPr>
      </p:pic>
      <p:pic>
        <p:nvPicPr>
          <p:cNvPr id="233" name="Google Shape;233;p42" descr="C:\Users\DJ\OneDrive - resumeonpar.com\NSN\Pictures\Annual Conference 2019\2019 NSN Conference highlights.jpe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46425" y="1918524"/>
            <a:ext cx="3521501" cy="3521501"/>
          </a:xfrm>
          <a:prstGeom prst="rect">
            <a:avLst/>
          </a:prstGeom>
          <a:noFill/>
          <a:ln>
            <a:noFill/>
          </a:ln>
        </p:spPr>
      </p:pic>
      <p:pic>
        <p:nvPicPr>
          <p:cNvPr id="234" name="Google Shape;234;p42" descr="C:\Users\DJ\OneDrive - resumeonpar.com\NSN\Pictures\Annual Conference 2019\Con2.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6616" y="2967037"/>
            <a:ext cx="3205320" cy="2199640"/>
          </a:xfrm>
          <a:prstGeom prst="rect">
            <a:avLst/>
          </a:prstGeom>
          <a:noFill/>
          <a:ln>
            <a:noFill/>
          </a:ln>
        </p:spPr>
      </p:pic>
      <p:pic>
        <p:nvPicPr>
          <p:cNvPr id="235" name="Google Shape;235;p42" descr="C:\Users\DJ\OneDrive - resumeonpar.com\NSN\Pictures\Annual Conference 2019\Con3.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51168" y="-1"/>
            <a:ext cx="3521509" cy="2369821"/>
          </a:xfrm>
          <a:prstGeom prst="rect">
            <a:avLst/>
          </a:prstGeom>
          <a:noFill/>
          <a:ln>
            <a:noFill/>
          </a:ln>
        </p:spPr>
      </p:pic>
      <p:pic>
        <p:nvPicPr>
          <p:cNvPr id="236" name="Google Shape;236;p42" descr="C:\Users\DJ\OneDrive - resumeonpar.com\NSN\Pictures\Annual Conference 2019\Con5.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873591" y="0"/>
            <a:ext cx="3270410" cy="2194768"/>
          </a:xfrm>
          <a:prstGeom prst="rect">
            <a:avLst/>
          </a:prstGeom>
          <a:noFill/>
          <a:ln>
            <a:noFill/>
          </a:ln>
        </p:spPr>
      </p:pic>
      <p:pic>
        <p:nvPicPr>
          <p:cNvPr id="237" name="Google Shape;237;p42" descr="C:\Users\DJ\OneDrive - resumeonpar.com\NSN\Pictures\Annual Conference 2019\Con6.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995454" y="3337877"/>
            <a:ext cx="2743200" cy="1828800"/>
          </a:xfrm>
          <a:prstGeom prst="rect">
            <a:avLst/>
          </a:prstGeom>
          <a:noFill/>
          <a:ln>
            <a:noFill/>
          </a:ln>
        </p:spPr>
      </p:pic>
      <p:pic>
        <p:nvPicPr>
          <p:cNvPr id="238" name="Google Shape;238;p42" descr="C:\Users\DJ\OneDrive - resumeonpar.com\NSN\Pictures\Annual Conference 2019\Con1.pn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451168" y="1616326"/>
            <a:ext cx="3195252" cy="2127949"/>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244" name="Google Shape;244;p4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pic>
        <p:nvPicPr>
          <p:cNvPr id="245" name="Google Shape;245;p43" descr="C:\Users\DJ\Documents\NSN\Flyers\Art of the Hustle 2019.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636520" cy="2985615"/>
          </a:xfrm>
          <a:prstGeom prst="rect">
            <a:avLst/>
          </a:prstGeom>
          <a:noFill/>
          <a:ln>
            <a:noFill/>
          </a:ln>
        </p:spPr>
      </p:pic>
      <p:pic>
        <p:nvPicPr>
          <p:cNvPr id="246" name="Google Shape;246;p43" descr="C:\Users\DJ\OneDrive - resumeonpar.com\NSN\Pictures\Art of the Hustle 2019 Pics\Art of the Hustle 1.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3070860"/>
            <a:ext cx="3684691" cy="2072639"/>
          </a:xfrm>
          <a:prstGeom prst="rect">
            <a:avLst/>
          </a:prstGeom>
          <a:noFill/>
          <a:ln>
            <a:noFill/>
          </a:ln>
        </p:spPr>
      </p:pic>
      <p:pic>
        <p:nvPicPr>
          <p:cNvPr id="247" name="Google Shape;247;p43" descr="C:\Users\DJ\OneDrive - resumeonpar.com\NSN\Pictures\Art of the Hustle 2019 Pics\Art of the Hustle 2.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36526" y="0"/>
            <a:ext cx="3353971" cy="3354000"/>
          </a:xfrm>
          <a:prstGeom prst="rect">
            <a:avLst/>
          </a:prstGeom>
          <a:noFill/>
          <a:ln>
            <a:noFill/>
          </a:ln>
        </p:spPr>
      </p:pic>
      <p:pic>
        <p:nvPicPr>
          <p:cNvPr id="248" name="Google Shape;248;p43" descr="C:\Users\DJ\OneDrive - resumeonpar.com\NSN\Pictures\Art of the Hustle 2019 Pics\20191024_artof_thehustle3_rrs_021.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684690" y="2985615"/>
            <a:ext cx="2157884" cy="2157884"/>
          </a:xfrm>
          <a:prstGeom prst="rect">
            <a:avLst/>
          </a:prstGeom>
          <a:noFill/>
          <a:ln>
            <a:noFill/>
          </a:ln>
        </p:spPr>
      </p:pic>
      <p:pic>
        <p:nvPicPr>
          <p:cNvPr id="249" name="Google Shape;249;p43" descr="C:\Users\DJ\OneDrive - resumeonpar.com\NSN\Pictures\Art of the Hustle 2019 Pics\20191024_artof_thehustle3_rrs_009.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53526" y="114300"/>
            <a:ext cx="3977623" cy="2651749"/>
          </a:xfrm>
          <a:prstGeom prst="rect">
            <a:avLst/>
          </a:prstGeom>
          <a:noFill/>
          <a:ln>
            <a:noFill/>
          </a:ln>
        </p:spPr>
      </p:pic>
      <p:pic>
        <p:nvPicPr>
          <p:cNvPr id="250" name="Google Shape;250;p43" descr="C:\Users\DJ\OneDrive - resumeonpar.com\NSN\Pictures\Art of the Hustle 2019 Pics\20191024_artof_thehustle3_rrs_031.jp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703570" y="2766060"/>
            <a:ext cx="3440430" cy="237744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pic>
        <p:nvPicPr>
          <p:cNvPr id="74" name="Google Shape;74;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9700" y="17913"/>
            <a:ext cx="4836020" cy="5107674"/>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4"/>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Recognizing our Members and Sponsors</a:t>
            </a: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Chicago Chapter Architects</a:t>
            </a:r>
            <a:endParaRPr/>
          </a:p>
        </p:txBody>
      </p:sp>
      <p:sp>
        <p:nvSpPr>
          <p:cNvPr id="261" name="Google Shape;261;p45"/>
          <p:cNvSpPr txBox="1">
            <a:spLocks noGrp="1"/>
          </p:cNvSpPr>
          <p:nvPr>
            <p:ph type="body" idx="1"/>
          </p:nvPr>
        </p:nvSpPr>
        <p:spPr>
          <a:xfrm>
            <a:off x="392625" y="1225225"/>
            <a:ext cx="15495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Cliff Bailey</a:t>
            </a:r>
            <a:endParaRPr/>
          </a:p>
          <a:p>
            <a:pPr marL="0" lvl="0" indent="0" algn="l" rtl="0">
              <a:spcBef>
                <a:spcPts val="1600"/>
              </a:spcBef>
              <a:spcAft>
                <a:spcPts val="0"/>
              </a:spcAft>
              <a:buNone/>
            </a:pPr>
            <a:r>
              <a:rPr lang="en"/>
              <a:t>Dennis Allen</a:t>
            </a:r>
            <a:endParaRPr/>
          </a:p>
          <a:p>
            <a:pPr marL="0" lvl="0" indent="0" algn="l" rtl="0">
              <a:spcBef>
                <a:spcPts val="1600"/>
              </a:spcBef>
              <a:spcAft>
                <a:spcPts val="0"/>
              </a:spcAft>
              <a:buNone/>
            </a:pPr>
            <a:r>
              <a:rPr lang="en"/>
              <a:t>Shawna Wills</a:t>
            </a:r>
            <a:endParaRPr/>
          </a:p>
          <a:p>
            <a:pPr marL="0" lvl="0" indent="0" algn="l" rtl="0">
              <a:spcBef>
                <a:spcPts val="1600"/>
              </a:spcBef>
              <a:spcAft>
                <a:spcPts val="0"/>
              </a:spcAft>
              <a:buNone/>
            </a:pPr>
            <a:r>
              <a:rPr lang="en"/>
              <a:t>Diana Gregory</a:t>
            </a:r>
            <a:endParaRPr/>
          </a:p>
          <a:p>
            <a:pPr marL="0" lvl="0" indent="0" algn="l" rtl="0">
              <a:spcBef>
                <a:spcPts val="1600"/>
              </a:spcBef>
              <a:spcAft>
                <a:spcPts val="0"/>
              </a:spcAft>
              <a:buNone/>
            </a:pPr>
            <a:r>
              <a:rPr lang="en"/>
              <a:t>Renee Pack</a:t>
            </a:r>
            <a:endParaRPr/>
          </a:p>
          <a:p>
            <a:pPr marL="0" lvl="0" indent="0" algn="l" rtl="0">
              <a:spcBef>
                <a:spcPts val="1600"/>
              </a:spcBef>
              <a:spcAft>
                <a:spcPts val="0"/>
              </a:spcAft>
              <a:buNone/>
            </a:pPr>
            <a:r>
              <a:rPr lang="en"/>
              <a:t>John Erby</a:t>
            </a:r>
            <a:endParaRPr/>
          </a:p>
          <a:p>
            <a:pPr marL="0" lvl="0" indent="0" algn="l" rtl="0">
              <a:spcBef>
                <a:spcPts val="1600"/>
              </a:spcBef>
              <a:spcAft>
                <a:spcPts val="1600"/>
              </a:spcAft>
              <a:buNone/>
            </a:pPr>
            <a:r>
              <a:rPr lang="en"/>
              <a:t>Carolyn Booth</a:t>
            </a:r>
            <a:endParaRPr/>
          </a:p>
        </p:txBody>
      </p:sp>
      <p:sp>
        <p:nvSpPr>
          <p:cNvPr id="262" name="Google Shape;262;p45"/>
          <p:cNvSpPr txBox="1">
            <a:spLocks noGrp="1"/>
          </p:cNvSpPr>
          <p:nvPr>
            <p:ph type="body" idx="1"/>
          </p:nvPr>
        </p:nvSpPr>
        <p:spPr>
          <a:xfrm>
            <a:off x="2552875" y="1225225"/>
            <a:ext cx="15495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Kevin Mott</a:t>
            </a:r>
            <a:endParaRPr/>
          </a:p>
          <a:p>
            <a:pPr marL="0" lvl="0" indent="0" algn="l" rtl="0">
              <a:spcBef>
                <a:spcPts val="1600"/>
              </a:spcBef>
              <a:spcAft>
                <a:spcPts val="0"/>
              </a:spcAft>
              <a:buNone/>
            </a:pPr>
            <a:r>
              <a:rPr lang="en"/>
              <a:t>Donna Miller</a:t>
            </a:r>
            <a:endParaRPr/>
          </a:p>
          <a:p>
            <a:pPr marL="0" lvl="0" indent="0" algn="l" rtl="0">
              <a:spcBef>
                <a:spcPts val="1600"/>
              </a:spcBef>
              <a:spcAft>
                <a:spcPts val="0"/>
              </a:spcAft>
              <a:buNone/>
            </a:pPr>
            <a:r>
              <a:rPr lang="en"/>
              <a:t>Peggy Austin</a:t>
            </a:r>
            <a:endParaRPr/>
          </a:p>
          <a:p>
            <a:pPr marL="0" lvl="0" indent="0" algn="l" rtl="0">
              <a:spcBef>
                <a:spcPts val="1600"/>
              </a:spcBef>
              <a:spcAft>
                <a:spcPts val="0"/>
              </a:spcAft>
              <a:buNone/>
            </a:pPr>
            <a:r>
              <a:rPr lang="en"/>
              <a:t>Mell Monroe</a:t>
            </a:r>
            <a:endParaRPr/>
          </a:p>
          <a:p>
            <a:pPr marL="0" lvl="0" indent="0" algn="l" rtl="0">
              <a:spcBef>
                <a:spcPts val="1600"/>
              </a:spcBef>
              <a:spcAft>
                <a:spcPts val="0"/>
              </a:spcAft>
              <a:buNone/>
            </a:pPr>
            <a:r>
              <a:rPr lang="en"/>
              <a:t>Gwen Harris</a:t>
            </a:r>
            <a:endParaRPr/>
          </a:p>
          <a:p>
            <a:pPr marL="0" lvl="0" indent="0" algn="l" rtl="0">
              <a:spcBef>
                <a:spcPts val="1600"/>
              </a:spcBef>
              <a:spcAft>
                <a:spcPts val="1600"/>
              </a:spcAft>
              <a:buNone/>
            </a:pPr>
            <a:r>
              <a:rPr lang="en"/>
              <a:t>Dominique Bowman</a:t>
            </a:r>
            <a:endParaRPr/>
          </a:p>
        </p:txBody>
      </p:sp>
      <p:sp>
        <p:nvSpPr>
          <p:cNvPr id="263" name="Google Shape;263;p45"/>
          <p:cNvSpPr txBox="1">
            <a:spLocks noGrp="1"/>
          </p:cNvSpPr>
          <p:nvPr>
            <p:ph type="body" idx="1"/>
          </p:nvPr>
        </p:nvSpPr>
        <p:spPr>
          <a:xfrm>
            <a:off x="4713113" y="1225225"/>
            <a:ext cx="15495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Kevin Daniels</a:t>
            </a:r>
            <a:endParaRPr/>
          </a:p>
          <a:p>
            <a:pPr marL="0" lvl="0" indent="0" algn="l" rtl="0">
              <a:spcBef>
                <a:spcPts val="1600"/>
              </a:spcBef>
              <a:spcAft>
                <a:spcPts val="0"/>
              </a:spcAft>
              <a:buNone/>
            </a:pPr>
            <a:r>
              <a:rPr lang="en"/>
              <a:t>Kim Conley-McKenzi</a:t>
            </a:r>
            <a:endParaRPr/>
          </a:p>
          <a:p>
            <a:pPr marL="0" lvl="0" indent="0" algn="l" rtl="0">
              <a:spcBef>
                <a:spcPts val="1600"/>
              </a:spcBef>
              <a:spcAft>
                <a:spcPts val="0"/>
              </a:spcAft>
              <a:buNone/>
            </a:pPr>
            <a:r>
              <a:rPr lang="en"/>
              <a:t>Darrell Jones</a:t>
            </a:r>
            <a:endParaRPr/>
          </a:p>
          <a:p>
            <a:pPr marL="0" lvl="0" indent="0" algn="l" rtl="0">
              <a:spcBef>
                <a:spcPts val="1600"/>
              </a:spcBef>
              <a:spcAft>
                <a:spcPts val="0"/>
              </a:spcAft>
              <a:buNone/>
            </a:pPr>
            <a:r>
              <a:rPr lang="en"/>
              <a:t>Juliette Munnerlyn</a:t>
            </a:r>
            <a:endParaRPr/>
          </a:p>
          <a:p>
            <a:pPr marL="0" lvl="0" indent="0" algn="l" rtl="0">
              <a:spcBef>
                <a:spcPts val="1600"/>
              </a:spcBef>
              <a:spcAft>
                <a:spcPts val="0"/>
              </a:spcAft>
              <a:buNone/>
            </a:pPr>
            <a:r>
              <a:rPr lang="en"/>
              <a:t>Lanita Ross</a:t>
            </a:r>
            <a:endParaRPr/>
          </a:p>
          <a:p>
            <a:pPr marL="0" lvl="0" indent="0" algn="l" rtl="0">
              <a:spcBef>
                <a:spcPts val="1600"/>
              </a:spcBef>
              <a:spcAft>
                <a:spcPts val="0"/>
              </a:spcAft>
              <a:buClr>
                <a:schemeClr val="dk1"/>
              </a:buClr>
              <a:buSzPts val="1100"/>
              <a:buFont typeface="Arial"/>
              <a:buNone/>
            </a:pPr>
            <a:r>
              <a:rPr lang="en"/>
              <a:t>Curtis Rempson</a:t>
            </a:r>
            <a:endParaRPr/>
          </a:p>
          <a:p>
            <a:pPr marL="0" lvl="0" indent="0" algn="l" rtl="0">
              <a:spcBef>
                <a:spcPts val="1600"/>
              </a:spcBef>
              <a:spcAft>
                <a:spcPts val="1600"/>
              </a:spcAft>
              <a:buNone/>
            </a:pPr>
            <a:endParaRPr/>
          </a:p>
        </p:txBody>
      </p:sp>
      <p:sp>
        <p:nvSpPr>
          <p:cNvPr id="264" name="Google Shape;264;p45"/>
          <p:cNvSpPr txBox="1">
            <a:spLocks noGrp="1"/>
          </p:cNvSpPr>
          <p:nvPr>
            <p:ph type="body" idx="1"/>
          </p:nvPr>
        </p:nvSpPr>
        <p:spPr>
          <a:xfrm>
            <a:off x="6736800" y="1225225"/>
            <a:ext cx="15495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Gary Foster</a:t>
            </a:r>
            <a:endParaRPr/>
          </a:p>
          <a:p>
            <a:pPr marL="0" lvl="0" indent="0" algn="l" rtl="0">
              <a:spcBef>
                <a:spcPts val="1600"/>
              </a:spcBef>
              <a:spcAft>
                <a:spcPts val="0"/>
              </a:spcAft>
              <a:buNone/>
            </a:pPr>
            <a:r>
              <a:rPr lang="en"/>
              <a:t>Kevin Conway </a:t>
            </a:r>
            <a:endParaRPr/>
          </a:p>
          <a:p>
            <a:pPr marL="0" lvl="0" indent="0" algn="l" rtl="0">
              <a:spcBef>
                <a:spcPts val="1600"/>
              </a:spcBef>
              <a:spcAft>
                <a:spcPts val="0"/>
              </a:spcAft>
              <a:buNone/>
            </a:pPr>
            <a:r>
              <a:rPr lang="en"/>
              <a:t>Kendall Hyatt</a:t>
            </a:r>
            <a:endParaRPr/>
          </a:p>
          <a:p>
            <a:pPr marL="0" lvl="0" indent="0" algn="l" rtl="0">
              <a:spcBef>
                <a:spcPts val="1600"/>
              </a:spcBef>
              <a:spcAft>
                <a:spcPts val="0"/>
              </a:spcAft>
              <a:buNone/>
            </a:pPr>
            <a:r>
              <a:rPr lang="en"/>
              <a:t>Pam Stewart</a:t>
            </a:r>
            <a:endParaRPr/>
          </a:p>
          <a:p>
            <a:pPr marL="0" lvl="0" indent="0" algn="l" rtl="0">
              <a:spcBef>
                <a:spcPts val="1600"/>
              </a:spcBef>
              <a:spcAft>
                <a:spcPts val="1600"/>
              </a:spcAft>
              <a:buNone/>
            </a:pPr>
            <a:r>
              <a:rPr lang="en"/>
              <a:t>John Watson </a:t>
            </a: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6"/>
          <p:cNvSpPr txBox="1">
            <a:spLocks noGrp="1"/>
          </p:cNvSpPr>
          <p:nvPr>
            <p:ph type="title"/>
          </p:nvPr>
        </p:nvSpPr>
        <p:spPr>
          <a:xfrm>
            <a:off x="311738" y="108100"/>
            <a:ext cx="8520600" cy="83130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F8D60C"/>
              </a:buClr>
              <a:buSzPts val="4200"/>
              <a:buFont typeface="Arial Narrow"/>
              <a:buNone/>
            </a:pPr>
            <a:r>
              <a:rPr lang="en" sz="2700"/>
              <a:t>Our 2019 Chapter Officers and Committee Members </a:t>
            </a:r>
            <a:endParaRPr/>
          </a:p>
        </p:txBody>
      </p:sp>
      <p:sp>
        <p:nvSpPr>
          <p:cNvPr id="271" name="Google Shape;271;p46"/>
          <p:cNvSpPr txBox="1"/>
          <p:nvPr/>
        </p:nvSpPr>
        <p:spPr>
          <a:xfrm>
            <a:off x="1302338" y="2613624"/>
            <a:ext cx="1512300" cy="4581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highlight>
                  <a:srgbClr val="FFFFFF"/>
                </a:highlight>
                <a:latin typeface="Arial Narrow"/>
                <a:ea typeface="Arial Narrow"/>
                <a:cs typeface="Arial Narrow"/>
                <a:sym typeface="Arial Narrow"/>
              </a:rPr>
              <a:t>President, </a:t>
            </a:r>
            <a:endParaRPr sz="1100" b="0" i="0" u="none" strike="noStrike" cap="none">
              <a:solidFill>
                <a:schemeClr val="dk1"/>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highlight>
                  <a:srgbClr val="FFFFFF"/>
                </a:highlight>
                <a:latin typeface="Arial Narrow"/>
                <a:ea typeface="Arial Narrow"/>
                <a:cs typeface="Arial Narrow"/>
                <a:sym typeface="Arial Narrow"/>
              </a:rPr>
              <a:t>Taylor Justin</a:t>
            </a:r>
            <a:endParaRPr sz="1100" b="0" i="0" u="none" strike="noStrike" cap="none">
              <a:solidFill>
                <a:schemeClr val="dk1"/>
              </a:solidFill>
              <a:highlight>
                <a:srgbClr val="FFFFFF"/>
              </a:highlight>
              <a:latin typeface="Arial"/>
              <a:ea typeface="Arial"/>
              <a:cs typeface="Arial"/>
              <a:sym typeface="Arial"/>
            </a:endParaRPr>
          </a:p>
        </p:txBody>
      </p:sp>
      <p:sp>
        <p:nvSpPr>
          <p:cNvPr id="272" name="Google Shape;272;p46"/>
          <p:cNvSpPr txBox="1"/>
          <p:nvPr/>
        </p:nvSpPr>
        <p:spPr>
          <a:xfrm>
            <a:off x="4220060" y="2585899"/>
            <a:ext cx="1617600" cy="3849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VP of Membership</a:t>
            </a:r>
            <a:endParaRPr sz="11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Kelly Darling</a:t>
            </a: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FFC000"/>
              </a:buClr>
              <a:buSzPts val="1100"/>
              <a:buFont typeface="Arial Narrow"/>
              <a:buNone/>
            </a:pPr>
            <a:endParaRPr sz="1100" b="1" i="0" u="none" strike="noStrike" cap="none">
              <a:solidFill>
                <a:schemeClr val="dk1"/>
              </a:solidFill>
              <a:latin typeface="Arial Narrow"/>
              <a:ea typeface="Arial Narrow"/>
              <a:cs typeface="Arial Narrow"/>
              <a:sym typeface="Arial Narrow"/>
            </a:endParaRPr>
          </a:p>
        </p:txBody>
      </p:sp>
      <p:sp>
        <p:nvSpPr>
          <p:cNvPr id="273" name="Google Shape;273;p46"/>
          <p:cNvSpPr txBox="1"/>
          <p:nvPr/>
        </p:nvSpPr>
        <p:spPr>
          <a:xfrm>
            <a:off x="6859576" y="4563356"/>
            <a:ext cx="1798800" cy="2874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Director of Administration</a:t>
            </a: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Daryl Peterson Jr. </a:t>
            </a:r>
            <a:endParaRPr sz="1100" b="1" i="0" u="none" strike="noStrike" cap="none">
              <a:solidFill>
                <a:schemeClr val="dk1"/>
              </a:solidFill>
              <a:latin typeface="Arial Narrow"/>
              <a:ea typeface="Arial Narrow"/>
              <a:cs typeface="Arial Narrow"/>
              <a:sym typeface="Arial Narrow"/>
            </a:endParaRPr>
          </a:p>
        </p:txBody>
      </p:sp>
      <p:sp>
        <p:nvSpPr>
          <p:cNvPr id="274" name="Google Shape;274;p46"/>
          <p:cNvSpPr txBox="1"/>
          <p:nvPr/>
        </p:nvSpPr>
        <p:spPr>
          <a:xfrm>
            <a:off x="5292856" y="4567809"/>
            <a:ext cx="1512300" cy="2874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Director of Marketing </a:t>
            </a: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Patrick Simmons </a:t>
            </a: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FFC000"/>
              </a:buClr>
              <a:buSzPts val="1100"/>
              <a:buFont typeface="Arial Narrow"/>
              <a:buNone/>
            </a:pPr>
            <a:endParaRPr sz="1100" b="0" i="0" u="none" strike="noStrike" cap="none">
              <a:solidFill>
                <a:schemeClr val="dk1"/>
              </a:solidFill>
              <a:latin typeface="Arial"/>
              <a:ea typeface="Arial"/>
              <a:cs typeface="Arial"/>
              <a:sym typeface="Arial"/>
            </a:endParaRPr>
          </a:p>
        </p:txBody>
      </p:sp>
      <p:sp>
        <p:nvSpPr>
          <p:cNvPr id="275" name="Google Shape;275;p46"/>
          <p:cNvSpPr txBox="1"/>
          <p:nvPr/>
        </p:nvSpPr>
        <p:spPr>
          <a:xfrm>
            <a:off x="5553169" y="2585897"/>
            <a:ext cx="1911900" cy="3849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100" b="1" i="0" u="none" strike="noStrike" cap="none">
                <a:solidFill>
                  <a:schemeClr val="dk1"/>
                </a:solidFill>
                <a:latin typeface="Arial Narrow"/>
                <a:ea typeface="Arial Narrow"/>
                <a:cs typeface="Arial Narrow"/>
                <a:sym typeface="Arial Narrow"/>
              </a:rPr>
              <a:t>VP of Business Development</a:t>
            </a: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900"/>
              <a:buFont typeface="Arial"/>
              <a:buNone/>
            </a:pPr>
            <a:r>
              <a:rPr lang="en" sz="1100" b="1" i="0" u="none" strike="noStrike" cap="none">
                <a:solidFill>
                  <a:schemeClr val="dk1"/>
                </a:solidFill>
                <a:latin typeface="Arial Narrow"/>
                <a:ea typeface="Arial Narrow"/>
                <a:cs typeface="Arial Narrow"/>
                <a:sym typeface="Arial Narrow"/>
              </a:rPr>
              <a:t>Donna Smith Bellinger</a:t>
            </a: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Arial Narrow"/>
              <a:ea typeface="Arial Narrow"/>
              <a:cs typeface="Arial Narrow"/>
              <a:sym typeface="Arial Narrow"/>
            </a:endParaRPr>
          </a:p>
        </p:txBody>
      </p:sp>
      <p:pic>
        <p:nvPicPr>
          <p:cNvPr id="276" name="Google Shape;276;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0003" y="1095901"/>
            <a:ext cx="1171218" cy="1464008"/>
          </a:xfrm>
          <a:prstGeom prst="rect">
            <a:avLst/>
          </a:prstGeom>
          <a:noFill/>
          <a:ln>
            <a:noFill/>
          </a:ln>
        </p:spPr>
      </p:pic>
      <p:pic>
        <p:nvPicPr>
          <p:cNvPr id="277" name="Google Shape;277;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386319" y="1095895"/>
            <a:ext cx="1171218" cy="1464023"/>
          </a:xfrm>
          <a:prstGeom prst="rect">
            <a:avLst/>
          </a:prstGeom>
          <a:noFill/>
          <a:ln>
            <a:noFill/>
          </a:ln>
        </p:spPr>
      </p:pic>
      <p:pic>
        <p:nvPicPr>
          <p:cNvPr id="278" name="Google Shape;278;p4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983435" y="1035914"/>
            <a:ext cx="1171218" cy="1464023"/>
          </a:xfrm>
          <a:prstGeom prst="rect">
            <a:avLst/>
          </a:prstGeom>
          <a:noFill/>
          <a:ln>
            <a:noFill/>
          </a:ln>
        </p:spPr>
      </p:pic>
      <p:pic>
        <p:nvPicPr>
          <p:cNvPr id="279" name="Google Shape;279;p4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931694" y="1095890"/>
            <a:ext cx="1171218" cy="1464023"/>
          </a:xfrm>
          <a:prstGeom prst="rect">
            <a:avLst/>
          </a:prstGeom>
          <a:noFill/>
          <a:ln>
            <a:noFill/>
          </a:ln>
        </p:spPr>
      </p:pic>
      <p:sp>
        <p:nvSpPr>
          <p:cNvPr id="280" name="Google Shape;280;p46"/>
          <p:cNvSpPr txBox="1"/>
          <p:nvPr/>
        </p:nvSpPr>
        <p:spPr>
          <a:xfrm>
            <a:off x="2897766" y="2588119"/>
            <a:ext cx="1239000" cy="3849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highlight>
                  <a:schemeClr val="lt1"/>
                </a:highlight>
                <a:latin typeface="Arial Narrow"/>
                <a:ea typeface="Arial Narrow"/>
                <a:cs typeface="Arial Narrow"/>
                <a:sym typeface="Arial Narrow"/>
              </a:rPr>
              <a:t>VP of Events, </a:t>
            </a:r>
            <a:endParaRPr sz="1100" b="0" i="0" u="none" strike="noStrike" cap="none">
              <a:solidFill>
                <a:schemeClr val="dk1"/>
              </a:solidFill>
              <a:highlight>
                <a:schemeClr val="lt1"/>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highlight>
                  <a:schemeClr val="lt1"/>
                </a:highlight>
                <a:latin typeface="Arial Narrow"/>
                <a:ea typeface="Arial Narrow"/>
                <a:cs typeface="Arial Narrow"/>
                <a:sym typeface="Arial Narrow"/>
              </a:rPr>
              <a:t>Elijah Hamilton</a:t>
            </a:r>
            <a:endParaRPr sz="1100" b="1" i="0" u="none" strike="noStrike" cap="none">
              <a:solidFill>
                <a:schemeClr val="dk1"/>
              </a:solidFill>
              <a:highlight>
                <a:schemeClr val="lt1"/>
              </a:highlight>
              <a:latin typeface="Arial Narrow"/>
              <a:ea typeface="Arial Narrow"/>
              <a:cs typeface="Arial Narrow"/>
              <a:sym typeface="Arial Narrow"/>
            </a:endParaRPr>
          </a:p>
          <a:p>
            <a:pPr marL="0" marR="0" lvl="0" indent="0" algn="ctr" rtl="0">
              <a:lnSpc>
                <a:spcPct val="100000"/>
              </a:lnSpc>
              <a:spcBef>
                <a:spcPts val="0"/>
              </a:spcBef>
              <a:spcAft>
                <a:spcPts val="0"/>
              </a:spcAft>
              <a:buClr>
                <a:srgbClr val="FFC000"/>
              </a:buClr>
              <a:buSzPts val="1100"/>
              <a:buFont typeface="Arial Narrow"/>
              <a:buNone/>
            </a:pPr>
            <a:endParaRPr sz="1100" b="1" i="0" u="none" strike="noStrike" cap="none">
              <a:solidFill>
                <a:schemeClr val="dk1"/>
              </a:solidFill>
              <a:highlight>
                <a:schemeClr val="dk1"/>
              </a:highlight>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pic>
        <p:nvPicPr>
          <p:cNvPr id="281" name="Google Shape;281;p4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969066" y="3155466"/>
            <a:ext cx="1123170" cy="1403963"/>
          </a:xfrm>
          <a:prstGeom prst="rect">
            <a:avLst/>
          </a:prstGeom>
          <a:noFill/>
          <a:ln>
            <a:noFill/>
          </a:ln>
        </p:spPr>
      </p:pic>
      <p:sp>
        <p:nvSpPr>
          <p:cNvPr id="282" name="Google Shape;282;p46"/>
          <p:cNvSpPr txBox="1"/>
          <p:nvPr/>
        </p:nvSpPr>
        <p:spPr>
          <a:xfrm>
            <a:off x="3736763" y="4562681"/>
            <a:ext cx="1556100" cy="4581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Director of Membership</a:t>
            </a:r>
            <a:endParaRPr sz="11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Justin Horton</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pic>
        <p:nvPicPr>
          <p:cNvPr id="283" name="Google Shape;283;p4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173402" y="3071727"/>
            <a:ext cx="1171218" cy="1464023"/>
          </a:xfrm>
          <a:prstGeom prst="rect">
            <a:avLst/>
          </a:prstGeom>
          <a:noFill/>
          <a:ln>
            <a:noFill/>
          </a:ln>
        </p:spPr>
      </p:pic>
      <p:sp>
        <p:nvSpPr>
          <p:cNvPr id="284" name="Google Shape;284;p46"/>
          <p:cNvSpPr txBox="1"/>
          <p:nvPr/>
        </p:nvSpPr>
        <p:spPr>
          <a:xfrm>
            <a:off x="734381" y="4601344"/>
            <a:ext cx="1293300" cy="4581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FFC000"/>
              </a:buClr>
              <a:buSzPts val="900"/>
              <a:buFont typeface="Arial Narrow"/>
              <a:buNone/>
            </a:pPr>
            <a:r>
              <a:rPr lang="en" sz="1100" b="1">
                <a:solidFill>
                  <a:schemeClr val="dk1"/>
                </a:solidFill>
                <a:latin typeface="Arial Narrow"/>
                <a:ea typeface="Arial Narrow"/>
                <a:cs typeface="Arial Narrow"/>
                <a:sym typeface="Arial Narrow"/>
              </a:rPr>
              <a:t>Director </a:t>
            </a:r>
            <a:r>
              <a:rPr lang="en" sz="1100" b="1" i="0" u="none" strike="noStrike" cap="none">
                <a:solidFill>
                  <a:schemeClr val="dk1"/>
                </a:solidFill>
                <a:latin typeface="Arial Narrow"/>
                <a:ea typeface="Arial Narrow"/>
                <a:cs typeface="Arial Narrow"/>
                <a:sym typeface="Arial Narrow"/>
              </a:rPr>
              <a:t>of Finance </a:t>
            </a: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FFC000"/>
              </a:buClr>
              <a:buSzPts val="900"/>
              <a:buFont typeface="Arial Narrow"/>
              <a:buNone/>
            </a:pPr>
            <a:r>
              <a:rPr lang="en" sz="1100" b="1" i="0" u="none" strike="noStrike" cap="none">
                <a:solidFill>
                  <a:schemeClr val="dk1"/>
                </a:solidFill>
                <a:latin typeface="Arial Narrow"/>
                <a:ea typeface="Arial Narrow"/>
                <a:cs typeface="Arial Narrow"/>
                <a:sym typeface="Arial Narrow"/>
              </a:rPr>
              <a:t>Justin Weaver</a:t>
            </a:r>
            <a:endParaRPr sz="1100" b="1" i="0" u="none" strike="noStrike" cap="none">
              <a:solidFill>
                <a:schemeClr val="dk1"/>
              </a:solidFill>
              <a:latin typeface="Arial Narrow"/>
              <a:ea typeface="Arial Narrow"/>
              <a:cs typeface="Arial Narrow"/>
              <a:sym typeface="Arial Narrow"/>
            </a:endParaRPr>
          </a:p>
        </p:txBody>
      </p:sp>
      <p:pic>
        <p:nvPicPr>
          <p:cNvPr id="285" name="Google Shape;285;p4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61494" y="3125428"/>
            <a:ext cx="1239075" cy="1464037"/>
          </a:xfrm>
          <a:prstGeom prst="rect">
            <a:avLst/>
          </a:prstGeom>
          <a:noFill/>
          <a:ln>
            <a:noFill/>
          </a:ln>
        </p:spPr>
      </p:pic>
      <p:pic>
        <p:nvPicPr>
          <p:cNvPr id="286" name="Google Shape;286;p4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514638" y="3150338"/>
            <a:ext cx="1123162" cy="1414219"/>
          </a:xfrm>
          <a:prstGeom prst="rect">
            <a:avLst/>
          </a:prstGeom>
          <a:noFill/>
          <a:ln>
            <a:noFill/>
          </a:ln>
        </p:spPr>
      </p:pic>
      <p:pic>
        <p:nvPicPr>
          <p:cNvPr id="287" name="Google Shape;287;p4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334844" y="3083025"/>
            <a:ext cx="1239075" cy="1548844"/>
          </a:xfrm>
          <a:prstGeom prst="rect">
            <a:avLst/>
          </a:prstGeom>
          <a:noFill/>
          <a:ln>
            <a:noFill/>
          </a:ln>
        </p:spPr>
      </p:pic>
      <p:sp>
        <p:nvSpPr>
          <p:cNvPr id="288" name="Google Shape;288;p46"/>
          <p:cNvSpPr txBox="1"/>
          <p:nvPr/>
        </p:nvSpPr>
        <p:spPr>
          <a:xfrm>
            <a:off x="2189888" y="4619831"/>
            <a:ext cx="1556100" cy="4581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FFC000"/>
              </a:buClr>
              <a:buSzPts val="1100"/>
              <a:buFont typeface="Arial Narrow"/>
              <a:buNone/>
            </a:pPr>
            <a:r>
              <a:rPr lang="en" sz="1100" b="1" i="0" u="none" strike="noStrike" cap="none">
                <a:solidFill>
                  <a:schemeClr val="dk1"/>
                </a:solidFill>
                <a:latin typeface="Arial Narrow"/>
                <a:ea typeface="Arial Narrow"/>
                <a:cs typeface="Arial Narrow"/>
                <a:sym typeface="Arial Narrow"/>
              </a:rPr>
              <a:t>Director of </a:t>
            </a:r>
            <a:r>
              <a:rPr lang="en" sz="1100" b="1">
                <a:solidFill>
                  <a:schemeClr val="dk1"/>
                </a:solidFill>
                <a:latin typeface="Arial Narrow"/>
                <a:ea typeface="Arial Narrow"/>
                <a:cs typeface="Arial Narrow"/>
                <a:sym typeface="Arial Narrow"/>
              </a:rPr>
              <a:t>Events </a:t>
            </a:r>
            <a:endParaRPr sz="1100" b="1">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FFC000"/>
              </a:buClr>
              <a:buSzPts val="1100"/>
              <a:buFont typeface="Arial Narrow"/>
              <a:buNone/>
            </a:pPr>
            <a:r>
              <a:rPr lang="en" sz="1100" b="1">
                <a:solidFill>
                  <a:schemeClr val="dk1"/>
                </a:solidFill>
                <a:latin typeface="Arial Narrow"/>
                <a:ea typeface="Arial Narrow"/>
                <a:cs typeface="Arial Narrow"/>
                <a:sym typeface="Arial Narrow"/>
              </a:rPr>
              <a:t>Siobhan Goree</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26067" y="2140058"/>
            <a:ext cx="3002078" cy="749925"/>
          </a:xfrm>
          <a:prstGeom prst="rect">
            <a:avLst/>
          </a:prstGeom>
          <a:noFill/>
          <a:ln>
            <a:noFill/>
          </a:ln>
        </p:spPr>
      </p:pic>
      <p:pic>
        <p:nvPicPr>
          <p:cNvPr id="295" name="Google Shape;295;p4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702677" y="2190225"/>
            <a:ext cx="3183586" cy="649594"/>
          </a:xfrm>
          <a:prstGeom prst="rect">
            <a:avLst/>
          </a:prstGeom>
          <a:noFill/>
          <a:ln>
            <a:noFill/>
          </a:ln>
        </p:spPr>
      </p:pic>
      <p:pic>
        <p:nvPicPr>
          <p:cNvPr id="296" name="Google Shape;296;p4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7888" y="1881504"/>
            <a:ext cx="2111123" cy="944382"/>
          </a:xfrm>
          <a:prstGeom prst="rect">
            <a:avLst/>
          </a:prstGeom>
          <a:noFill/>
          <a:ln>
            <a:noFill/>
          </a:ln>
        </p:spPr>
      </p:pic>
      <p:sp>
        <p:nvSpPr>
          <p:cNvPr id="297" name="Google Shape;297;p47"/>
          <p:cNvSpPr txBox="1"/>
          <p:nvPr/>
        </p:nvSpPr>
        <p:spPr>
          <a:xfrm>
            <a:off x="448031" y="360806"/>
            <a:ext cx="7912800" cy="9945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Arial"/>
              <a:buNone/>
            </a:pPr>
            <a:r>
              <a:rPr lang="en" sz="4200">
                <a:solidFill>
                  <a:schemeClr val="dk1"/>
                </a:solidFill>
                <a:latin typeface="Economica"/>
                <a:ea typeface="Economica"/>
                <a:cs typeface="Economica"/>
                <a:sym typeface="Economica"/>
              </a:rPr>
              <a:t>Our 2019 Chicago Chapter Sponsors</a:t>
            </a:r>
            <a:endParaRPr sz="4200">
              <a:solidFill>
                <a:schemeClr val="dk1"/>
              </a:solidFill>
              <a:latin typeface="Economica"/>
              <a:ea typeface="Economica"/>
              <a:cs typeface="Economica"/>
              <a:sym typeface="Economica"/>
            </a:endParaRPr>
          </a:p>
          <a:p>
            <a:pPr marL="0" lvl="0" indent="0" algn="l" rtl="0">
              <a:spcBef>
                <a:spcPts val="0"/>
              </a:spcBef>
              <a:spcAft>
                <a:spcPts val="0"/>
              </a:spcAft>
              <a:buNone/>
            </a:pPr>
            <a:endParaRPr sz="2700">
              <a:solidFill>
                <a:schemeClr val="dk1"/>
              </a:solidFill>
              <a:latin typeface="Economica"/>
              <a:ea typeface="Economica"/>
              <a:cs typeface="Economica"/>
              <a:sym typeface="Economica"/>
            </a:endParaRPr>
          </a:p>
        </p:txBody>
      </p:sp>
      <p:pic>
        <p:nvPicPr>
          <p:cNvPr id="298" name="Google Shape;298;p4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531219" y="3352086"/>
            <a:ext cx="2778919" cy="928688"/>
          </a:xfrm>
          <a:prstGeom prst="rect">
            <a:avLst/>
          </a:prstGeom>
          <a:noFill/>
          <a:ln>
            <a:noFill/>
          </a:ln>
        </p:spPr>
      </p:pic>
      <p:pic>
        <p:nvPicPr>
          <p:cNvPr id="299" name="Google Shape;299;p4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229744" y="3371383"/>
            <a:ext cx="1535532" cy="89008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p:nvPr/>
        </p:nvSpPr>
        <p:spPr>
          <a:xfrm>
            <a:off x="6155022" y="3631801"/>
            <a:ext cx="19431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Clr>
                <a:schemeClr val="lt1"/>
              </a:buClr>
              <a:buFont typeface="Calibri"/>
              <a:buNone/>
            </a:pPr>
            <a:r>
              <a:rPr lang="en" sz="1400" b="1">
                <a:solidFill>
                  <a:schemeClr val="lt1"/>
                </a:solidFill>
                <a:latin typeface="Calibri"/>
                <a:ea typeface="Calibri"/>
                <a:cs typeface="Calibri"/>
                <a:sym typeface="Calibri"/>
              </a:rPr>
              <a:t>@nsnchicago</a:t>
            </a:r>
            <a:endParaRPr sz="1100"/>
          </a:p>
        </p:txBody>
      </p:sp>
      <p:sp>
        <p:nvSpPr>
          <p:cNvPr id="306" name="Google Shape;306;p48"/>
          <p:cNvSpPr txBox="1"/>
          <p:nvPr/>
        </p:nvSpPr>
        <p:spPr>
          <a:xfrm>
            <a:off x="4435753" y="3631797"/>
            <a:ext cx="19431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Clr>
                <a:schemeClr val="lt1"/>
              </a:buClr>
              <a:buFont typeface="Calibri"/>
              <a:buNone/>
            </a:pPr>
            <a:r>
              <a:rPr lang="en" sz="1400" b="1">
                <a:solidFill>
                  <a:schemeClr val="lt1"/>
                </a:solidFill>
                <a:latin typeface="Calibri"/>
                <a:ea typeface="Calibri"/>
                <a:cs typeface="Calibri"/>
                <a:sym typeface="Calibri"/>
              </a:rPr>
              <a:t>@nsnchicago</a:t>
            </a:r>
            <a:endParaRPr sz="1100"/>
          </a:p>
        </p:txBody>
      </p:sp>
      <p:sp>
        <p:nvSpPr>
          <p:cNvPr id="307" name="Google Shape;307;p48"/>
          <p:cNvSpPr txBox="1"/>
          <p:nvPr/>
        </p:nvSpPr>
        <p:spPr>
          <a:xfrm>
            <a:off x="3029700" y="3578255"/>
            <a:ext cx="1738500" cy="3840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Clr>
                <a:schemeClr val="lt1"/>
              </a:buClr>
              <a:buFont typeface="Calibri"/>
              <a:buNone/>
            </a:pPr>
            <a:r>
              <a:rPr lang="en" sz="1400" b="1">
                <a:solidFill>
                  <a:schemeClr val="lt1"/>
                </a:solidFill>
                <a:latin typeface="Calibri"/>
                <a:ea typeface="Calibri"/>
                <a:cs typeface="Calibri"/>
                <a:sym typeface="Calibri"/>
              </a:rPr>
              <a:t>facebook.com/nsnchi</a:t>
            </a:r>
            <a:endParaRPr sz="1100"/>
          </a:p>
        </p:txBody>
      </p:sp>
      <p:pic>
        <p:nvPicPr>
          <p:cNvPr id="308" name="Google Shape;308;p48">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3575" y="2294713"/>
            <a:ext cx="1032900" cy="1032900"/>
          </a:xfrm>
          <a:prstGeom prst="rect">
            <a:avLst/>
          </a:prstGeom>
          <a:noFill/>
          <a:ln>
            <a:noFill/>
          </a:ln>
        </p:spPr>
      </p:pic>
      <p:pic>
        <p:nvPicPr>
          <p:cNvPr id="309" name="Google Shape;309;p48">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090049" y="2294736"/>
            <a:ext cx="1032900" cy="1032900"/>
          </a:xfrm>
          <a:prstGeom prst="rect">
            <a:avLst/>
          </a:prstGeom>
          <a:noFill/>
          <a:ln>
            <a:noFill/>
          </a:ln>
        </p:spPr>
      </p:pic>
      <p:pic>
        <p:nvPicPr>
          <p:cNvPr id="310" name="Google Shape;310;p48">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24441" y="2294713"/>
            <a:ext cx="1032900" cy="1032900"/>
          </a:xfrm>
          <a:prstGeom prst="rect">
            <a:avLst/>
          </a:prstGeom>
          <a:noFill/>
          <a:ln>
            <a:noFill/>
          </a:ln>
        </p:spPr>
      </p:pic>
      <p:pic>
        <p:nvPicPr>
          <p:cNvPr id="311" name="Google Shape;311;p48">
            <a:hlinkClick r:id="rId9" invalidUrl="https://twitter.com/NSNChicago?ref_src=twsrc^google|twcamp^serp|twgr^author"/>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414425" y="2277025"/>
            <a:ext cx="1256400" cy="963000"/>
          </a:xfrm>
          <a:prstGeom prst="rect">
            <a:avLst/>
          </a:prstGeom>
          <a:noFill/>
          <a:ln>
            <a:noFill/>
          </a:ln>
        </p:spPr>
      </p:pic>
      <p:sp>
        <p:nvSpPr>
          <p:cNvPr id="312" name="Google Shape;312;p48"/>
          <p:cNvSpPr txBox="1"/>
          <p:nvPr/>
        </p:nvSpPr>
        <p:spPr>
          <a:xfrm>
            <a:off x="224494" y="501656"/>
            <a:ext cx="7146300" cy="660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3600">
                <a:solidFill>
                  <a:schemeClr val="dk1"/>
                </a:solidFill>
                <a:latin typeface="Economica"/>
                <a:ea typeface="Economica"/>
                <a:cs typeface="Economica"/>
                <a:sym typeface="Economica"/>
              </a:rPr>
              <a:t>Stay Connected with us in 2020! </a:t>
            </a:r>
            <a:endParaRPr sz="3600">
              <a:solidFill>
                <a:schemeClr val="dk1"/>
              </a:solidFill>
              <a:latin typeface="Economica"/>
              <a:ea typeface="Economica"/>
              <a:cs typeface="Economica"/>
              <a:sym typeface="Economica"/>
            </a:endParaRPr>
          </a:p>
        </p:txBody>
      </p:sp>
      <p:sp>
        <p:nvSpPr>
          <p:cNvPr id="313" name="Google Shape;313;p48"/>
          <p:cNvSpPr txBox="1">
            <a:spLocks noGrp="1"/>
          </p:cNvSpPr>
          <p:nvPr>
            <p:ph type="body" idx="1"/>
          </p:nvPr>
        </p:nvSpPr>
        <p:spPr>
          <a:xfrm>
            <a:off x="224494" y="1225280"/>
            <a:ext cx="8520600" cy="660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See past event photos, connect with fellow members, and receive the latest chapter updates by liking and following our social media pages.</a:t>
            </a:r>
            <a:endParaRPr/>
          </a:p>
        </p:txBody>
      </p:sp>
      <p:sp>
        <p:nvSpPr>
          <p:cNvPr id="314" name="Google Shape;314;p48"/>
          <p:cNvSpPr txBox="1"/>
          <p:nvPr/>
        </p:nvSpPr>
        <p:spPr>
          <a:xfrm>
            <a:off x="4686384" y="3407025"/>
            <a:ext cx="1610700" cy="501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1100"/>
          </a:p>
        </p:txBody>
      </p:sp>
      <p:sp>
        <p:nvSpPr>
          <p:cNvPr id="315" name="Google Shape;315;p48"/>
          <p:cNvSpPr txBox="1">
            <a:spLocks noGrp="1"/>
          </p:cNvSpPr>
          <p:nvPr>
            <p:ph type="body" idx="1"/>
          </p:nvPr>
        </p:nvSpPr>
        <p:spPr>
          <a:xfrm>
            <a:off x="311738" y="3737068"/>
            <a:ext cx="8520600" cy="660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Join our  </a:t>
            </a:r>
            <a:r>
              <a:rPr lang="en" u="sng">
                <a:solidFill>
                  <a:schemeClr val="accent5"/>
                </a:solidFill>
                <a:hlinkClick r:id="rId11"/>
              </a:rPr>
              <a:t>Facebook Group</a:t>
            </a:r>
            <a:r>
              <a:rPr lang="en"/>
              <a:t> and receive notifications about exclusive members only events, codes, and chapter information. </a:t>
            </a:r>
            <a:endParaRPr/>
          </a:p>
        </p:txBody>
      </p:sp>
      <p:pic>
        <p:nvPicPr>
          <p:cNvPr id="316" name="Google Shape;316;p48">
            <a:hlinkClick r:id="rId12"/>
          </p:cNvPr>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6670836" y="2087325"/>
            <a:ext cx="2161512" cy="1342413"/>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9"/>
          <p:cNvPicPr preferRelativeResize="0"/>
          <p:nvPr/>
        </p:nvPicPr>
        <p:blipFill rotWithShape="1">
          <a:blip r:embed="rId3" cstate="email">
            <a:alphaModFix/>
            <a:extLst>
              <a:ext uri="{28A0092B-C50C-407E-A947-70E740481C1C}">
                <a14:useLocalDpi xmlns:a14="http://schemas.microsoft.com/office/drawing/2010/main"/>
              </a:ext>
            </a:extLst>
          </a:blip>
          <a:srcRect l="-11231" t="-9682" r="-35395" b="-7537"/>
          <a:stretch/>
        </p:blipFill>
        <p:spPr>
          <a:xfrm>
            <a:off x="2742687" y="-443925"/>
            <a:ext cx="4883276" cy="5847674"/>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0"/>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 for celebrating with us! </a:t>
            </a:r>
            <a:endParaRPr/>
          </a:p>
          <a:p>
            <a:pPr marL="0" lvl="0" indent="0" algn="ctr" rtl="0">
              <a:spcBef>
                <a:spcPts val="0"/>
              </a:spcBef>
              <a:spcAft>
                <a:spcPts val="0"/>
              </a:spcAft>
              <a:buNone/>
            </a:pPr>
            <a:r>
              <a:rPr lang="en"/>
              <a:t>See you in 2020</a:t>
            </a: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5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0275" y="400875"/>
            <a:ext cx="8839204" cy="4441182"/>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0471"/>
            <a:ext cx="2882096" cy="553998"/>
          </a:xfrm>
          <a:prstGeom prst="rect">
            <a:avLst/>
          </a:prstGeom>
          <a:noFill/>
        </p:spPr>
        <p:txBody>
          <a:bodyPr wrap="square" rtlCol="0">
            <a:spAutoFit/>
          </a:bodyPr>
          <a:lstStyle/>
          <a:p>
            <a:r>
              <a:rPr lang="en-US" sz="3000" dirty="0" smtClean="0">
                <a:latin typeface="Economica" panose="020B0604020202020204" charset="0"/>
              </a:rPr>
              <a:t>P.S.</a:t>
            </a:r>
            <a:endParaRPr lang="en-US" sz="3000" dirty="0">
              <a:latin typeface="Economica" panose="020B0604020202020204" charset="0"/>
            </a:endParaRPr>
          </a:p>
        </p:txBody>
      </p:sp>
      <p:pic>
        <p:nvPicPr>
          <p:cNvPr id="12290" name="Picture 2" descr="C:\Users\DJ\OneDrive - resumeonpar.com\NSN\Pictures\Miscellaneous\Karaoke Night at Municipa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78945" y="-121555"/>
            <a:ext cx="5265055" cy="52650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210356"/>
            <a:ext cx="3878946" cy="2400657"/>
          </a:xfrm>
          <a:prstGeom prst="rect">
            <a:avLst/>
          </a:prstGeom>
        </p:spPr>
        <p:txBody>
          <a:bodyPr wrap="square">
            <a:spAutoFit/>
          </a:bodyPr>
          <a:lstStyle/>
          <a:p>
            <a:pPr lvl="0"/>
            <a:r>
              <a:rPr lang="en-US" sz="3000" dirty="0" smtClean="0">
                <a:solidFill>
                  <a:srgbClr val="FF0000"/>
                </a:solidFill>
                <a:highlight>
                  <a:srgbClr val="FFFFFF"/>
                </a:highlight>
                <a:latin typeface="Economica" panose="020B0604020202020204" charset="0"/>
                <a:ea typeface="Arial Narrow"/>
                <a:cs typeface="Arial Narrow"/>
                <a:sym typeface="Arial Narrow"/>
              </a:rPr>
              <a:t>After the Holiday Party - join us </a:t>
            </a:r>
            <a:r>
              <a:rPr lang="en-US" sz="3000" smtClean="0">
                <a:solidFill>
                  <a:srgbClr val="FF0000"/>
                </a:solidFill>
                <a:highlight>
                  <a:srgbClr val="FFFFFF"/>
                </a:highlight>
                <a:latin typeface="Economica" panose="020B0604020202020204" charset="0"/>
                <a:ea typeface="Arial Narrow"/>
                <a:cs typeface="Arial Narrow"/>
                <a:sym typeface="Arial Narrow"/>
              </a:rPr>
              <a:t>at Municipal!</a:t>
            </a:r>
            <a:endParaRPr lang="en-US" sz="3000" dirty="0" smtClean="0">
              <a:solidFill>
                <a:srgbClr val="FF0000"/>
              </a:solidFill>
              <a:highlight>
                <a:srgbClr val="FFFFFF"/>
              </a:highlight>
              <a:latin typeface="Economica" panose="020B0604020202020204" charset="0"/>
              <a:ea typeface="Arial Narrow"/>
              <a:cs typeface="Arial Narrow"/>
              <a:sym typeface="Arial Narrow"/>
            </a:endParaRPr>
          </a:p>
          <a:p>
            <a:pPr lvl="0"/>
            <a:endParaRPr lang="en-US" sz="3000" dirty="0">
              <a:solidFill>
                <a:srgbClr val="FF0000"/>
              </a:solidFill>
              <a:highlight>
                <a:srgbClr val="FFFFFF"/>
              </a:highlight>
              <a:latin typeface="Economica" panose="020B0604020202020204" charset="0"/>
              <a:ea typeface="Arial Narrow"/>
              <a:cs typeface="Arial Narrow"/>
              <a:sym typeface="Arial Narrow"/>
            </a:endParaRPr>
          </a:p>
          <a:p>
            <a:pPr lvl="0"/>
            <a:endParaRPr lang="en-US" sz="3000" dirty="0" smtClean="0">
              <a:solidFill>
                <a:srgbClr val="FF0000"/>
              </a:solidFill>
              <a:highlight>
                <a:srgbClr val="FFFFFF"/>
              </a:highlight>
              <a:latin typeface="Economica" panose="020B0604020202020204" charset="0"/>
              <a:ea typeface="Arial Narrow"/>
              <a:cs typeface="Arial Narrow"/>
              <a:sym typeface="Arial Narrow"/>
            </a:endParaRPr>
          </a:p>
          <a:p>
            <a:pPr lvl="0"/>
            <a:r>
              <a:rPr lang="en-US" sz="3000" dirty="0" smtClean="0">
                <a:solidFill>
                  <a:schemeClr val="tx1"/>
                </a:solidFill>
                <a:highlight>
                  <a:srgbClr val="FFFFFF"/>
                </a:highlight>
                <a:latin typeface="Economica" panose="020B0604020202020204" charset="0"/>
                <a:ea typeface="Arial Narrow"/>
                <a:cs typeface="Arial Narrow"/>
                <a:sym typeface="Arial Narrow"/>
              </a:rPr>
              <a:t>216 W Ohio St.  </a:t>
            </a:r>
            <a:endParaRPr lang="en-US" sz="3000" dirty="0">
              <a:solidFill>
                <a:schemeClr val="tx1"/>
              </a:solidFill>
              <a:highlight>
                <a:srgbClr val="FFFFFF"/>
              </a:highlight>
              <a:latin typeface="Economica" panose="020B0604020202020204" charset="0"/>
              <a:ea typeface="Arial Narrow"/>
              <a:cs typeface="Arial Narrow"/>
              <a:sym typeface="Arial Narrow"/>
            </a:endParaRPr>
          </a:p>
        </p:txBody>
      </p:sp>
    </p:spTree>
    <p:extLst>
      <p:ext uri="{BB962C8B-B14F-4D97-AF65-F5344CB8AC3E}">
        <p14:creationId xmlns:p14="http://schemas.microsoft.com/office/powerpoint/2010/main" val="3125269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1994-2004</a:t>
            </a:r>
            <a:endParaRPr lang="en-US" dirty="0"/>
          </a:p>
        </p:txBody>
      </p:sp>
    </p:spTree>
    <p:extLst>
      <p:ext uri="{BB962C8B-B14F-4D97-AF65-F5344CB8AC3E}">
        <p14:creationId xmlns:p14="http://schemas.microsoft.com/office/powerpoint/2010/main" val="10766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85875" y="0"/>
            <a:ext cx="5958125" cy="5143500"/>
          </a:xfrm>
          <a:prstGeom prst="rect">
            <a:avLst/>
          </a:prstGeom>
          <a:noFill/>
          <a:ln>
            <a:noFill/>
          </a:ln>
        </p:spPr>
      </p:pic>
      <p:sp>
        <p:nvSpPr>
          <p:cNvPr id="85" name="Google Shape;85;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The Original 16</a:t>
            </a:r>
            <a:endParaRPr dirty="0"/>
          </a:p>
        </p:txBody>
      </p:sp>
      <p:sp>
        <p:nvSpPr>
          <p:cNvPr id="86" name="Google Shape;86;p17"/>
          <p:cNvSpPr txBox="1">
            <a:spLocks noGrp="1"/>
          </p:cNvSpPr>
          <p:nvPr>
            <p:ph type="body" idx="1"/>
          </p:nvPr>
        </p:nvSpPr>
        <p:spPr>
          <a:xfrm>
            <a:off x="311700" y="1399400"/>
            <a:ext cx="2808000" cy="93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222222"/>
                </a:solidFill>
                <a:highlight>
                  <a:srgbClr val="FFFFFF"/>
                </a:highlight>
                <a:latin typeface="Arial Narrow"/>
                <a:ea typeface="Arial Narrow"/>
                <a:cs typeface="Arial Narrow"/>
                <a:sym typeface="Arial Narrow"/>
              </a:rPr>
              <a:t>Picture taken March 30, 1995 at our very 1st official event at the Clique, later known as E2 2347 South Michigan.</a:t>
            </a:r>
            <a:endParaRPr sz="1400" dirty="0">
              <a:solidFill>
                <a:srgbClr val="222222"/>
              </a:solidFill>
              <a:highlight>
                <a:srgbClr val="FFFFFF"/>
              </a:highlight>
              <a:latin typeface="Arial Narrow"/>
              <a:ea typeface="Arial Narrow"/>
              <a:cs typeface="Arial Narrow"/>
              <a:sym typeface="Arial Narrow"/>
            </a:endParaRPr>
          </a:p>
          <a:p>
            <a:pPr marL="0" lvl="0" indent="0" algn="l" rtl="0">
              <a:spcBef>
                <a:spcPts val="160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a:p>
            <a:pPr marL="0" lvl="0" indent="0" algn="l" rtl="0">
              <a:spcBef>
                <a:spcPts val="160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1600"/>
              </a:spcBef>
              <a:spcAft>
                <a:spcPts val="1600"/>
              </a:spcAft>
              <a:buNone/>
            </a:pPr>
            <a:endParaRPr dirty="0"/>
          </a:p>
        </p:txBody>
      </p:sp>
      <p:sp>
        <p:nvSpPr>
          <p:cNvPr id="87" name="Google Shape;87;p17"/>
          <p:cNvSpPr txBox="1"/>
          <p:nvPr/>
        </p:nvSpPr>
        <p:spPr>
          <a:xfrm>
            <a:off x="311700" y="2503700"/>
            <a:ext cx="2696700" cy="15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C000"/>
                </a:solidFill>
                <a:latin typeface="Economica"/>
                <a:ea typeface="Economica"/>
                <a:cs typeface="Economica"/>
                <a:sym typeface="Economica"/>
              </a:rPr>
              <a:t>Can you name all 16 members featured in this photo?</a:t>
            </a:r>
            <a:endParaRPr sz="3000" dirty="0">
              <a:solidFill>
                <a:srgbClr val="FFC000"/>
              </a:solidFill>
              <a:latin typeface="Economica"/>
              <a:ea typeface="Economica"/>
              <a:cs typeface="Economica"/>
              <a:sym typeface="Economic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87302122"/>
              </p:ext>
            </p:extLst>
          </p:nvPr>
        </p:nvGraphicFramePr>
        <p:xfrm>
          <a:off x="2323144" y="0"/>
          <a:ext cx="6600937" cy="5474825"/>
        </p:xfrm>
        <a:graphic>
          <a:graphicData uri="http://schemas.openxmlformats.org/presentationml/2006/ole">
            <mc:AlternateContent xmlns:mc="http://schemas.openxmlformats.org/markup-compatibility/2006">
              <mc:Choice xmlns:v="urn:schemas-microsoft-com:vml" Requires="v">
                <p:oleObj spid="_x0000_s2076" name="Acrobat Document" r:id="rId4" imgW="5247861" imgH="4352780" progId="AcroExch.Document.7">
                  <p:embed/>
                </p:oleObj>
              </mc:Choice>
              <mc:Fallback>
                <p:oleObj name="Acrobat Document" r:id="rId4" imgW="5247861" imgH="435278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3144" y="0"/>
                        <a:ext cx="6600937" cy="547482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686501305"/>
              </p:ext>
            </p:extLst>
          </p:nvPr>
        </p:nvGraphicFramePr>
        <p:xfrm>
          <a:off x="0" y="1669810"/>
          <a:ext cx="3194050" cy="4064000"/>
        </p:xfrm>
        <a:graphic>
          <a:graphicData uri="http://schemas.openxmlformats.org/presentationml/2006/ole">
            <mc:AlternateContent xmlns:mc="http://schemas.openxmlformats.org/markup-compatibility/2006">
              <mc:Choice xmlns:v="urn:schemas-microsoft-com:vml" Requires="v">
                <p:oleObj spid="_x0000_s2077" name="Acrobat Document" r:id="rId6" imgW="5219448" imgH="6648159" progId="AcroExch.Document.7">
                  <p:embed/>
                </p:oleObj>
              </mc:Choice>
              <mc:Fallback>
                <p:oleObj name="Acrobat Document" r:id="rId6" imgW="5219448" imgH="6648159" progId="AcroExch.Document.7">
                  <p:embed/>
                  <p:pic>
                    <p:nvPicPr>
                      <p:cNvPr id="0" name=""/>
                      <p:cNvPicPr/>
                      <p:nvPr/>
                    </p:nvPicPr>
                    <p:blipFill>
                      <a:blip r:embed="rId7"/>
                      <a:stretch>
                        <a:fillRect/>
                      </a:stretch>
                    </p:blipFill>
                    <p:spPr>
                      <a:xfrm>
                        <a:off x="0" y="1669810"/>
                        <a:ext cx="3194050" cy="40640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267757286"/>
              </p:ext>
            </p:extLst>
          </p:nvPr>
        </p:nvGraphicFramePr>
        <p:xfrm>
          <a:off x="5959256" y="763929"/>
          <a:ext cx="3925525" cy="5336879"/>
        </p:xfrm>
        <a:graphic>
          <a:graphicData uri="http://schemas.openxmlformats.org/presentationml/2006/ole">
            <mc:AlternateContent xmlns:mc="http://schemas.openxmlformats.org/markup-compatibility/2006">
              <mc:Choice xmlns:v="urn:schemas-microsoft-com:vml" Requires="v">
                <p:oleObj spid="_x0000_s2078" name="Acrobat Document" r:id="rId8" imgW="5038371" imgH="6848385" progId="AcroExch.Document.7">
                  <p:embed/>
                </p:oleObj>
              </mc:Choice>
              <mc:Fallback>
                <p:oleObj name="Acrobat Document" r:id="rId8" imgW="5038371" imgH="6848385" progId="AcroExch.Document.7">
                  <p:embed/>
                  <p:pic>
                    <p:nvPicPr>
                      <p:cNvPr id="0" name=""/>
                      <p:cNvPicPr/>
                      <p:nvPr/>
                    </p:nvPicPr>
                    <p:blipFill>
                      <a:blip r:embed="rId9"/>
                      <a:stretch>
                        <a:fillRect/>
                      </a:stretch>
                    </p:blipFill>
                    <p:spPr>
                      <a:xfrm>
                        <a:off x="5959256" y="763929"/>
                        <a:ext cx="3925525" cy="5336879"/>
                      </a:xfrm>
                      <a:prstGeom prst="rect">
                        <a:avLst/>
                      </a:prstGeom>
                    </p:spPr>
                  </p:pic>
                </p:oleObj>
              </mc:Fallback>
            </mc:AlternateContent>
          </a:graphicData>
        </a:graphic>
      </p:graphicFrame>
      <p:sp>
        <p:nvSpPr>
          <p:cNvPr id="6" name="TextBox 5"/>
          <p:cNvSpPr txBox="1"/>
          <p:nvPr/>
        </p:nvSpPr>
        <p:spPr>
          <a:xfrm>
            <a:off x="0" y="428263"/>
            <a:ext cx="2083443" cy="1015663"/>
          </a:xfrm>
          <a:prstGeom prst="rect">
            <a:avLst/>
          </a:prstGeom>
          <a:noFill/>
        </p:spPr>
        <p:txBody>
          <a:bodyPr wrap="square" rtlCol="0">
            <a:spAutoFit/>
          </a:bodyPr>
          <a:lstStyle/>
          <a:p>
            <a:r>
              <a:rPr lang="en-US" sz="3000" dirty="0" smtClean="0">
                <a:latin typeface="Economica" panose="020B0604020202020204" charset="0"/>
              </a:rPr>
              <a:t>Newsletter – October 1994</a:t>
            </a:r>
            <a:endParaRPr lang="en-US" sz="3000" dirty="0">
              <a:latin typeface="Economica" panose="020B060402020202020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399696124"/>
              </p:ext>
            </p:extLst>
          </p:nvPr>
        </p:nvGraphicFramePr>
        <p:xfrm>
          <a:off x="2129742" y="0"/>
          <a:ext cx="3121025" cy="4064000"/>
        </p:xfrm>
        <a:graphic>
          <a:graphicData uri="http://schemas.openxmlformats.org/presentationml/2006/ole">
            <mc:AlternateContent xmlns:mc="http://schemas.openxmlformats.org/markup-compatibility/2006">
              <mc:Choice xmlns:v="urn:schemas-microsoft-com:vml" Requires="v">
                <p:oleObj spid="_x0000_s3100" name="Acrobat Document" r:id="rId4" imgW="5648183" imgH="7353190" progId="AcroExch.Document.7">
                  <p:embed/>
                </p:oleObj>
              </mc:Choice>
              <mc:Fallback>
                <p:oleObj name="Acrobat Document" r:id="rId4" imgW="5648183" imgH="7353190" progId="AcroExch.Document.7">
                  <p:embed/>
                  <p:pic>
                    <p:nvPicPr>
                      <p:cNvPr id="0" name=""/>
                      <p:cNvPicPr/>
                      <p:nvPr/>
                    </p:nvPicPr>
                    <p:blipFill>
                      <a:blip r:embed="rId5"/>
                      <a:stretch>
                        <a:fillRect/>
                      </a:stretch>
                    </p:blipFill>
                    <p:spPr>
                      <a:xfrm>
                        <a:off x="2129742" y="0"/>
                        <a:ext cx="3121025" cy="40640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692397526"/>
              </p:ext>
            </p:extLst>
          </p:nvPr>
        </p:nvGraphicFramePr>
        <p:xfrm>
          <a:off x="3565507" y="2187034"/>
          <a:ext cx="2801749" cy="3500477"/>
        </p:xfrm>
        <a:graphic>
          <a:graphicData uri="http://schemas.openxmlformats.org/presentationml/2006/ole">
            <mc:AlternateContent xmlns:mc="http://schemas.openxmlformats.org/markup-compatibility/2006">
              <mc:Choice xmlns:v="urn:schemas-microsoft-com:vml" Requires="v">
                <p:oleObj spid="_x0000_s3101" name="Acrobat Document" r:id="rId6" imgW="5495517" imgH="6867474" progId="AcroExch.Document.7">
                  <p:embed/>
                </p:oleObj>
              </mc:Choice>
              <mc:Fallback>
                <p:oleObj name="Acrobat Document" r:id="rId6" imgW="5495517" imgH="6867474" progId="AcroExch.Document.7">
                  <p:embed/>
                  <p:pic>
                    <p:nvPicPr>
                      <p:cNvPr id="0" name=""/>
                      <p:cNvPicPr/>
                      <p:nvPr/>
                    </p:nvPicPr>
                    <p:blipFill>
                      <a:blip r:embed="rId7"/>
                      <a:stretch>
                        <a:fillRect/>
                      </a:stretch>
                    </p:blipFill>
                    <p:spPr>
                      <a:xfrm>
                        <a:off x="3565507" y="2187034"/>
                        <a:ext cx="2801749" cy="350047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27602786"/>
              </p:ext>
            </p:extLst>
          </p:nvPr>
        </p:nvGraphicFramePr>
        <p:xfrm>
          <a:off x="5394023" y="0"/>
          <a:ext cx="2998787" cy="4064000"/>
        </p:xfrm>
        <a:graphic>
          <a:graphicData uri="http://schemas.openxmlformats.org/presentationml/2006/ole">
            <mc:AlternateContent xmlns:mc="http://schemas.openxmlformats.org/markup-compatibility/2006">
              <mc:Choice xmlns:v="urn:schemas-microsoft-com:vml" Requires="v">
                <p:oleObj spid="_x0000_s3102" name="Acrobat Document" r:id="rId8" imgW="5143116" imgH="6972253" progId="AcroExch.Document.7">
                  <p:embed/>
                </p:oleObj>
              </mc:Choice>
              <mc:Fallback>
                <p:oleObj name="Acrobat Document" r:id="rId8" imgW="5143116" imgH="6972253" progId="AcroExch.Document.7">
                  <p:embed/>
                  <p:pic>
                    <p:nvPicPr>
                      <p:cNvPr id="0" name=""/>
                      <p:cNvPicPr/>
                      <p:nvPr/>
                    </p:nvPicPr>
                    <p:blipFill>
                      <a:blip r:embed="rId9"/>
                      <a:stretch>
                        <a:fillRect/>
                      </a:stretch>
                    </p:blipFill>
                    <p:spPr>
                      <a:xfrm>
                        <a:off x="5394023" y="0"/>
                        <a:ext cx="2998787" cy="40640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60145526"/>
              </p:ext>
            </p:extLst>
          </p:nvPr>
        </p:nvGraphicFramePr>
        <p:xfrm>
          <a:off x="6551171" y="1770826"/>
          <a:ext cx="3095625" cy="4064000"/>
        </p:xfrm>
        <a:graphic>
          <a:graphicData uri="http://schemas.openxmlformats.org/presentationml/2006/ole">
            <mc:AlternateContent xmlns:mc="http://schemas.openxmlformats.org/markup-compatibility/2006">
              <mc:Choice xmlns:v="urn:schemas-microsoft-com:vml" Requires="v">
                <p:oleObj spid="_x0000_s3103" name="Acrobat Document" r:id="rId10" imgW="5524354" imgH="7257744" progId="AcroExch.Document.7">
                  <p:embed/>
                </p:oleObj>
              </mc:Choice>
              <mc:Fallback>
                <p:oleObj name="Acrobat Document" r:id="rId10" imgW="5524354" imgH="7257744" progId="AcroExch.Document.7">
                  <p:embed/>
                  <p:pic>
                    <p:nvPicPr>
                      <p:cNvPr id="0" name=""/>
                      <p:cNvPicPr/>
                      <p:nvPr/>
                    </p:nvPicPr>
                    <p:blipFill>
                      <a:blip r:embed="rId11"/>
                      <a:stretch>
                        <a:fillRect/>
                      </a:stretch>
                    </p:blipFill>
                    <p:spPr>
                      <a:xfrm>
                        <a:off x="6551171" y="1770826"/>
                        <a:ext cx="3095625" cy="4064000"/>
                      </a:xfrm>
                      <a:prstGeom prst="rect">
                        <a:avLst/>
                      </a:prstGeom>
                    </p:spPr>
                  </p:pic>
                </p:oleObj>
              </mc:Fallback>
            </mc:AlternateContent>
          </a:graphicData>
        </a:graphic>
      </p:graphicFrame>
      <p:sp>
        <p:nvSpPr>
          <p:cNvPr id="8" name="Rectangle 7"/>
          <p:cNvSpPr/>
          <p:nvPr/>
        </p:nvSpPr>
        <p:spPr>
          <a:xfrm>
            <a:off x="0" y="507831"/>
            <a:ext cx="2286000" cy="1015663"/>
          </a:xfrm>
          <a:prstGeom prst="rect">
            <a:avLst/>
          </a:prstGeom>
        </p:spPr>
        <p:txBody>
          <a:bodyPr>
            <a:spAutoFit/>
          </a:bodyPr>
          <a:lstStyle/>
          <a:p>
            <a:pPr lvl="0"/>
            <a:r>
              <a:rPr lang="en-US" sz="3000" dirty="0">
                <a:latin typeface="Economica" panose="020B0604020202020204" charset="0"/>
              </a:rPr>
              <a:t>Newsletter – October 1994</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DJ\OneDrive - resumeonpar.com\NSN\Pictures\1st official event 3_30_1995\IMG_389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81686" y="0"/>
            <a:ext cx="2692694" cy="201934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DJ\OneDrive - resumeonpar.com\NSN\Pictures\1st official event 3_30_1995\IMG_38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 y="2019340"/>
            <a:ext cx="4201611" cy="3151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DJ\OneDrive - resumeonpar.com\NSN\Pictures\1996 Seminar at Chicago State\IMG_39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4894" y="1512314"/>
            <a:ext cx="2809106" cy="192826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DJ\OneDrive - resumeonpar.com\NSN\Pictures\1996 Seminar at Chicago State\IMG_390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81823" y="0"/>
            <a:ext cx="2662177" cy="164022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DJ\OneDrive - resumeonpar.com\NSN\Pictures\1st Official Event 3-30-1995 (The Clique 2347 S Michigan Ave)\IMG_382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74379" y="0"/>
            <a:ext cx="2407444" cy="3209926"/>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DJ\OneDrive - resumeonpar.com\NSN\Pictures\3rd Annual Conference September 1998 (Philadelphia, PA)\IMG_389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06217" y="2710986"/>
            <a:ext cx="3244454" cy="243251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DJ\OneDrive - resumeonpar.com\NSN\Pictures\3rd Annual Conference September 1998 (Philadelphia, PA)\IMG_3885.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50671" y="2973900"/>
            <a:ext cx="2893329" cy="2169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DJ\OneDrive - resumeonpar.com\NSN\Pictures\1st official event 3_30_1995\IMG_3813.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 y="0"/>
            <a:ext cx="1961909" cy="247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820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099" name="Picture 3" descr="C:\Users\DJ\OneDrive - resumeonpar.com\NSN\Pictures\Past Pictures\2004 Three Pea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05" y="1748865"/>
            <a:ext cx="4533662" cy="33946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DJ\OneDrive - resumeonpar.com\NSN\Pictures\Past Pictures\Accepting for Pam.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2657" y="2"/>
            <a:ext cx="4671343" cy="3497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9187" y="508039"/>
            <a:ext cx="2342308" cy="553998"/>
          </a:xfrm>
          <a:prstGeom prst="rect">
            <a:avLst/>
          </a:prstGeom>
        </p:spPr>
        <p:txBody>
          <a:bodyPr wrap="none">
            <a:spAutoFit/>
          </a:bodyPr>
          <a:lstStyle/>
          <a:p>
            <a:r>
              <a:rPr lang="en-US" sz="3000" dirty="0" smtClean="0">
                <a:latin typeface="Economica" panose="020B0604020202020204" charset="0"/>
              </a:rPr>
              <a:t>2004 (Three Peat)</a:t>
            </a:r>
            <a:endParaRPr lang="en-US" sz="3000" dirty="0">
              <a:latin typeface="Economica" panose="020B060402020202020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2005 - 2018</a:t>
            </a:r>
            <a:endParaRPr lang="en-US" dirty="0"/>
          </a:p>
        </p:txBody>
      </p:sp>
    </p:spTree>
    <p:extLst>
      <p:ext uri="{BB962C8B-B14F-4D97-AF65-F5344CB8AC3E}">
        <p14:creationId xmlns:p14="http://schemas.microsoft.com/office/powerpoint/2010/main" val="1647463914"/>
      </p:ext>
    </p:extLst>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371</Words>
  <Application>Microsoft Macintosh PowerPoint</Application>
  <PresentationFormat>On-screen Show (16:9)</PresentationFormat>
  <Paragraphs>86</Paragraphs>
  <Slides>28</Slides>
  <Notes>23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Open Sans</vt:lpstr>
      <vt:lpstr>Economica</vt:lpstr>
      <vt:lpstr>Arial</vt:lpstr>
      <vt:lpstr>Calibri</vt:lpstr>
      <vt:lpstr>Arial Narrow</vt:lpstr>
      <vt:lpstr>Luxe</vt:lpstr>
      <vt:lpstr>Acrobat Document</vt:lpstr>
      <vt:lpstr>PowerPoint Presentation</vt:lpstr>
      <vt:lpstr>PowerPoint Presentation</vt:lpstr>
      <vt:lpstr>1994-2004</vt:lpstr>
      <vt:lpstr>The Original 16</vt:lpstr>
      <vt:lpstr>PowerPoint Presentation</vt:lpstr>
      <vt:lpstr>PowerPoint Presentation</vt:lpstr>
      <vt:lpstr>PowerPoint Presentation</vt:lpstr>
      <vt:lpstr>PowerPoint Presentation</vt:lpstr>
      <vt:lpstr>2005 - 2018</vt:lpstr>
      <vt:lpstr>PowerPoint Presentation</vt:lpstr>
      <vt:lpstr>PowerPoint Presentation</vt:lpstr>
      <vt:lpstr>A Look Back at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Recognizing our Members and Sponsors</vt:lpstr>
      <vt:lpstr>Our Chicago Chapter Architects</vt:lpstr>
      <vt:lpstr>Our 2019 Chapter Officers and Committee Members </vt:lpstr>
      <vt:lpstr>PowerPoint Presentation</vt:lpstr>
      <vt:lpstr>PowerPoint Presentation</vt:lpstr>
      <vt:lpstr>PowerPoint Presentation</vt:lpstr>
      <vt:lpstr>Thank you for celebrating with us!  See you in 2020</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dc:creator>
  <cp:lastModifiedBy>zo mar</cp:lastModifiedBy>
  <cp:revision>14</cp:revision>
  <dcterms:modified xsi:type="dcterms:W3CDTF">2019-11-27T18:40:58Z</dcterms:modified>
</cp:coreProperties>
</file>